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Default Extension="gif" ContentType="image/gif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7" r:id="rId1"/>
  </p:sldMasterIdLst>
  <p:notesMasterIdLst>
    <p:notesMasterId r:id="rId19"/>
  </p:notesMasterIdLst>
  <p:handoutMasterIdLst>
    <p:handoutMasterId r:id="rId20"/>
  </p:handoutMasterIdLst>
  <p:sldIdLst>
    <p:sldId id="378" r:id="rId2"/>
    <p:sldId id="381" r:id="rId3"/>
    <p:sldId id="408" r:id="rId4"/>
    <p:sldId id="432" r:id="rId5"/>
    <p:sldId id="424" r:id="rId6"/>
    <p:sldId id="411" r:id="rId7"/>
    <p:sldId id="425" r:id="rId8"/>
    <p:sldId id="412" r:id="rId9"/>
    <p:sldId id="423" r:id="rId10"/>
    <p:sldId id="426" r:id="rId11"/>
    <p:sldId id="422" r:id="rId12"/>
    <p:sldId id="430" r:id="rId13"/>
    <p:sldId id="428" r:id="rId14"/>
    <p:sldId id="413" r:id="rId15"/>
    <p:sldId id="414" r:id="rId16"/>
    <p:sldId id="419" r:id="rId17"/>
    <p:sldId id="433" r:id="rId1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21A50"/>
    <a:srgbClr val="FFFFFF"/>
    <a:srgbClr val="A5195C"/>
    <a:srgbClr val="FF0000"/>
    <a:srgbClr val="336699"/>
    <a:srgbClr val="991755"/>
    <a:srgbClr val="8A184C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22" autoAdjust="0"/>
  </p:normalViewPr>
  <p:slideViewPr>
    <p:cSldViewPr snapToGrid="0">
      <p:cViewPr>
        <p:scale>
          <a:sx n="70" d="100"/>
          <a:sy n="70" d="100"/>
        </p:scale>
        <p:origin x="-1068" y="-732"/>
      </p:cViewPr>
      <p:guideLst>
        <p:guide orient="horz" pos="526"/>
        <p:guide pos="2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28" d="100"/>
          <a:sy n="28" d="100"/>
        </p:scale>
        <p:origin x="-1266" y="-78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4761" tIns="47379" rIns="94761" bIns="47379" numCol="1" anchor="t" anchorCtr="0" compatLnSpc="1">
            <a:prstTxWarp prst="textNoShape">
              <a:avLst/>
            </a:prstTxWarp>
          </a:bodyPr>
          <a:lstStyle>
            <a:lvl1pPr defTabSz="946150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4761" tIns="47379" rIns="94761" bIns="47379" numCol="1" anchor="t" anchorCtr="0" compatLnSpc="1">
            <a:prstTxWarp prst="textNoShape">
              <a:avLst/>
            </a:prstTxWarp>
          </a:bodyPr>
          <a:lstStyle>
            <a:lvl1pPr algn="r" defTabSz="946150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4761" tIns="47379" rIns="94761" bIns="47379" numCol="1" anchor="b" anchorCtr="0" compatLnSpc="1">
            <a:prstTxWarp prst="textNoShape">
              <a:avLst/>
            </a:prstTxWarp>
          </a:bodyPr>
          <a:lstStyle>
            <a:lvl1pPr defTabSz="946150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4761" tIns="47379" rIns="94761" bIns="47379" numCol="1" anchor="b" anchorCtr="0" compatLnSpc="1">
            <a:prstTxWarp prst="textNoShape">
              <a:avLst/>
            </a:prstTxWarp>
          </a:bodyPr>
          <a:lstStyle>
            <a:lvl1pPr algn="r" defTabSz="946150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fld id="{F30BDB2F-B67F-407F-B384-CBF47058925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4761" tIns="47379" rIns="94761" bIns="47379" numCol="1" anchor="t" anchorCtr="0" compatLnSpc="1">
            <a:prstTxWarp prst="textNoShape">
              <a:avLst/>
            </a:prstTxWarp>
          </a:bodyPr>
          <a:lstStyle>
            <a:lvl1pPr defTabSz="946150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4761" tIns="47379" rIns="94761" bIns="47379" numCol="1" anchor="t" anchorCtr="0" compatLnSpc="1">
            <a:prstTxWarp prst="textNoShape">
              <a:avLst/>
            </a:prstTxWarp>
          </a:bodyPr>
          <a:lstStyle>
            <a:lvl1pPr algn="r" defTabSz="946150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3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4761" tIns="47379" rIns="94761" bIns="473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4761" tIns="47379" rIns="94761" bIns="47379" numCol="1" anchor="b" anchorCtr="0" compatLnSpc="1">
            <a:prstTxWarp prst="textNoShape">
              <a:avLst/>
            </a:prstTxWarp>
          </a:bodyPr>
          <a:lstStyle>
            <a:lvl1pPr defTabSz="946150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4761" tIns="47379" rIns="94761" bIns="47379" numCol="1" anchor="b" anchorCtr="0" compatLnSpc="1">
            <a:prstTxWarp prst="textNoShape">
              <a:avLst/>
            </a:prstTxWarp>
          </a:bodyPr>
          <a:lstStyle>
            <a:lvl1pPr algn="r" defTabSz="946150" eaLnBrk="0" hangingPunct="0">
              <a:defRPr sz="1300" b="0">
                <a:cs typeface="+mn-cs"/>
              </a:defRPr>
            </a:lvl1pPr>
          </a:lstStyle>
          <a:p>
            <a:pPr>
              <a:defRPr/>
            </a:pPr>
            <a:fld id="{E8D90915-762D-438B-A78C-E6E146DC917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93775" y="777875"/>
            <a:ext cx="5106988" cy="38306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9218" name="2 Marcador de notas"/>
          <p:cNvSpPr>
            <a:spLocks noGrp="1"/>
          </p:cNvSpPr>
          <p:nvPr>
            <p:ph type="body" sz="quarter" idx="1"/>
          </p:nvPr>
        </p:nvSpPr>
        <p:spPr>
          <a:xfrm>
            <a:off x="946150" y="4860925"/>
            <a:ext cx="5207000" cy="277813"/>
          </a:xfrm>
          <a:noFill/>
          <a:ln w="9525"/>
        </p:spPr>
        <p:txBody>
          <a:bodyPr>
            <a:spAutoFit/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93775" y="777875"/>
            <a:ext cx="5106988" cy="38306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4" name="2 Marcador de notas"/>
          <p:cNvSpPr>
            <a:spLocks noGrp="1"/>
          </p:cNvSpPr>
          <p:nvPr>
            <p:ph type="body" sz="quarter" idx="1"/>
          </p:nvPr>
        </p:nvSpPr>
        <p:spPr>
          <a:xfrm>
            <a:off x="946150" y="4860925"/>
            <a:ext cx="5207000" cy="277813"/>
          </a:xfrm>
          <a:noFill/>
          <a:ln w="9525"/>
        </p:spPr>
        <p:txBody>
          <a:bodyPr>
            <a:spAutoFit/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93775" y="777875"/>
            <a:ext cx="5106988" cy="38306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5362" name="2 Marcador de notas"/>
          <p:cNvSpPr>
            <a:spLocks noGrp="1"/>
          </p:cNvSpPr>
          <p:nvPr>
            <p:ph type="body" sz="quarter" idx="1"/>
          </p:nvPr>
        </p:nvSpPr>
        <p:spPr>
          <a:xfrm>
            <a:off x="946150" y="4860925"/>
            <a:ext cx="5207000" cy="277813"/>
          </a:xfrm>
          <a:noFill/>
          <a:ln w="9525"/>
        </p:spPr>
        <p:txBody>
          <a:bodyPr>
            <a:spAutoFit/>
          </a:bodyPr>
          <a:lstStyle/>
          <a:p>
            <a:endParaRPr lang="es-E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93775" y="777875"/>
            <a:ext cx="5106988" cy="38306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5602" name="2 Marcador de notas"/>
          <p:cNvSpPr>
            <a:spLocks noGrp="1"/>
          </p:cNvSpPr>
          <p:nvPr>
            <p:ph type="body" sz="quarter" idx="1"/>
          </p:nvPr>
        </p:nvSpPr>
        <p:spPr>
          <a:xfrm>
            <a:off x="946150" y="4860925"/>
            <a:ext cx="5207000" cy="277813"/>
          </a:xfrm>
          <a:noFill/>
          <a:ln w="9525"/>
        </p:spPr>
        <p:txBody>
          <a:bodyPr>
            <a:spAutoFit/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93775" y="777875"/>
            <a:ext cx="5106988" cy="38306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5602" name="2 Marcador de notas"/>
          <p:cNvSpPr>
            <a:spLocks noGrp="1"/>
          </p:cNvSpPr>
          <p:nvPr>
            <p:ph type="body" sz="quarter" idx="1"/>
          </p:nvPr>
        </p:nvSpPr>
        <p:spPr>
          <a:xfrm>
            <a:off x="946150" y="4860925"/>
            <a:ext cx="5207000" cy="277813"/>
          </a:xfrm>
          <a:noFill/>
          <a:ln w="9525"/>
        </p:spPr>
        <p:txBody>
          <a:bodyPr>
            <a:spAutoFit/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93775" y="777875"/>
            <a:ext cx="5106988" cy="38306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7650" name="2 Marcador de notas"/>
          <p:cNvSpPr>
            <a:spLocks noGrp="1"/>
          </p:cNvSpPr>
          <p:nvPr>
            <p:ph type="body" sz="quarter" idx="1"/>
          </p:nvPr>
        </p:nvSpPr>
        <p:spPr>
          <a:xfrm>
            <a:off x="946150" y="4860925"/>
            <a:ext cx="5207000" cy="277813"/>
          </a:xfrm>
          <a:noFill/>
          <a:ln w="9525"/>
        </p:spPr>
        <p:txBody>
          <a:bodyPr>
            <a:spAutoFit/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93775" y="777875"/>
            <a:ext cx="5106988" cy="38306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5842" name="2 Marcador de notas"/>
          <p:cNvSpPr>
            <a:spLocks noGrp="1"/>
          </p:cNvSpPr>
          <p:nvPr>
            <p:ph type="body" sz="quarter" idx="1"/>
          </p:nvPr>
        </p:nvSpPr>
        <p:spPr>
          <a:xfrm>
            <a:off x="946150" y="4860925"/>
            <a:ext cx="5207000" cy="277813"/>
          </a:xfrm>
          <a:noFill/>
          <a:ln w="9525"/>
        </p:spPr>
        <p:txBody>
          <a:bodyPr>
            <a:spAutoFit/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93775" y="777875"/>
            <a:ext cx="5106988" cy="38306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5842" name="2 Marcador de notas"/>
          <p:cNvSpPr>
            <a:spLocks noGrp="1"/>
          </p:cNvSpPr>
          <p:nvPr>
            <p:ph type="body" sz="quarter" idx="1"/>
          </p:nvPr>
        </p:nvSpPr>
        <p:spPr>
          <a:xfrm>
            <a:off x="946150" y="4860925"/>
            <a:ext cx="5207000" cy="277813"/>
          </a:xfrm>
          <a:noFill/>
          <a:ln w="9525"/>
        </p:spPr>
        <p:txBody>
          <a:bodyPr>
            <a:spAutoFit/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93775" y="777875"/>
            <a:ext cx="5106988" cy="38306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5362" name="2 Marcador de notas"/>
          <p:cNvSpPr>
            <a:spLocks noGrp="1"/>
          </p:cNvSpPr>
          <p:nvPr>
            <p:ph type="body" sz="quarter" idx="1"/>
          </p:nvPr>
        </p:nvSpPr>
        <p:spPr>
          <a:xfrm>
            <a:off x="946150" y="4860925"/>
            <a:ext cx="5207000" cy="277813"/>
          </a:xfrm>
          <a:noFill/>
          <a:ln w="9525"/>
        </p:spPr>
        <p:txBody>
          <a:bodyPr>
            <a:spAutoFit/>
          </a:bodyPr>
          <a:lstStyle/>
          <a:p>
            <a:endParaRPr lang="es-E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93775" y="777875"/>
            <a:ext cx="5106988" cy="38306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5362" name="2 Marcador de notas"/>
          <p:cNvSpPr>
            <a:spLocks noGrp="1"/>
          </p:cNvSpPr>
          <p:nvPr>
            <p:ph type="body" sz="quarter" idx="1"/>
          </p:nvPr>
        </p:nvSpPr>
        <p:spPr>
          <a:xfrm>
            <a:off x="946150" y="4860925"/>
            <a:ext cx="5207000" cy="277813"/>
          </a:xfrm>
          <a:noFill/>
          <a:ln w="9525"/>
        </p:spPr>
        <p:txBody>
          <a:bodyPr>
            <a:spAutoFit/>
          </a:bodyPr>
          <a:lstStyle/>
          <a:p>
            <a:endParaRPr lang="es-E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93775" y="777875"/>
            <a:ext cx="5106988" cy="38306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9218" name="2 Marcador de notas"/>
          <p:cNvSpPr>
            <a:spLocks noGrp="1"/>
          </p:cNvSpPr>
          <p:nvPr>
            <p:ph type="body" sz="quarter" idx="1"/>
          </p:nvPr>
        </p:nvSpPr>
        <p:spPr>
          <a:xfrm>
            <a:off x="946150" y="4860925"/>
            <a:ext cx="5207000" cy="277813"/>
          </a:xfrm>
          <a:noFill/>
          <a:ln w="9525"/>
        </p:spPr>
        <p:txBody>
          <a:bodyPr>
            <a:spAutoFit/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93775" y="777875"/>
            <a:ext cx="5106988" cy="38306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1506" name="2 Marcador de notas"/>
          <p:cNvSpPr>
            <a:spLocks noGrp="1"/>
          </p:cNvSpPr>
          <p:nvPr>
            <p:ph type="body" sz="quarter" idx="1"/>
          </p:nvPr>
        </p:nvSpPr>
        <p:spPr>
          <a:xfrm>
            <a:off x="946150" y="4860925"/>
            <a:ext cx="5207000" cy="277813"/>
          </a:xfrm>
          <a:noFill/>
          <a:ln w="9525"/>
        </p:spPr>
        <p:txBody>
          <a:bodyPr>
            <a:spAutoFit/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93775" y="777875"/>
            <a:ext cx="5106988" cy="38306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9218" name="2 Marcador de notas"/>
          <p:cNvSpPr>
            <a:spLocks noGrp="1"/>
          </p:cNvSpPr>
          <p:nvPr>
            <p:ph type="body" sz="quarter" idx="1"/>
          </p:nvPr>
        </p:nvSpPr>
        <p:spPr>
          <a:xfrm>
            <a:off x="946150" y="4860925"/>
            <a:ext cx="5207000" cy="277813"/>
          </a:xfrm>
          <a:noFill/>
          <a:ln w="9525"/>
        </p:spPr>
        <p:txBody>
          <a:bodyPr>
            <a:spAutoFit/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93775" y="777875"/>
            <a:ext cx="5106988" cy="38306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4" name="2 Marcador de notas"/>
          <p:cNvSpPr>
            <a:spLocks noGrp="1"/>
          </p:cNvSpPr>
          <p:nvPr>
            <p:ph type="body" sz="quarter" idx="1"/>
          </p:nvPr>
        </p:nvSpPr>
        <p:spPr>
          <a:xfrm>
            <a:off x="946150" y="4860925"/>
            <a:ext cx="5207000" cy="277813"/>
          </a:xfrm>
          <a:noFill/>
          <a:ln w="9525"/>
        </p:spPr>
        <p:txBody>
          <a:bodyPr>
            <a:spAutoFit/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93775" y="777875"/>
            <a:ext cx="5106988" cy="38306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4" name="2 Marcador de notas"/>
          <p:cNvSpPr>
            <a:spLocks noGrp="1"/>
          </p:cNvSpPr>
          <p:nvPr>
            <p:ph type="body" sz="quarter" idx="1"/>
          </p:nvPr>
        </p:nvSpPr>
        <p:spPr>
          <a:xfrm>
            <a:off x="946150" y="4860925"/>
            <a:ext cx="5207000" cy="277813"/>
          </a:xfrm>
          <a:noFill/>
          <a:ln w="9525"/>
        </p:spPr>
        <p:txBody>
          <a:bodyPr>
            <a:spAutoFit/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93775" y="777875"/>
            <a:ext cx="5106988" cy="38306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9218" name="2 Marcador de notas"/>
          <p:cNvSpPr>
            <a:spLocks noGrp="1"/>
          </p:cNvSpPr>
          <p:nvPr>
            <p:ph type="body" sz="quarter" idx="1"/>
          </p:nvPr>
        </p:nvSpPr>
        <p:spPr>
          <a:xfrm>
            <a:off x="946150" y="4860925"/>
            <a:ext cx="5207000" cy="277813"/>
          </a:xfrm>
          <a:noFill/>
          <a:ln w="9525"/>
        </p:spPr>
        <p:txBody>
          <a:bodyPr>
            <a:spAutoFit/>
          </a:bodyPr>
          <a:lstStyle/>
          <a:p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rgbClr val="8A18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VA-blanc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075" y="515938"/>
            <a:ext cx="236537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>
                <a:solidFill>
                  <a:srgbClr val="F8F8F8"/>
                </a:solidFill>
              </a:defRPr>
            </a:lvl1pPr>
          </a:lstStyle>
          <a:p>
            <a:r>
              <a:rPr lang="es-ES" smtClean="0"/>
              <a:t>Haga clic para cambiar el estilo de título	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>
                <a:solidFill>
                  <a:srgbClr val="F8F8F8"/>
                </a:solidFill>
              </a:defRPr>
            </a:lvl1pPr>
          </a:lstStyle>
          <a:p>
            <a:r>
              <a:rPr lang="es-ES" smtClean="0"/>
              <a:t>Haga clic para modificar el estilo de subtítulo del patrón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gva horiz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0725" y="6562725"/>
            <a:ext cx="15033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307975" y="762000"/>
            <a:ext cx="8528050" cy="0"/>
          </a:xfrm>
          <a:prstGeom prst="line">
            <a:avLst/>
          </a:prstGeom>
          <a:noFill/>
          <a:ln w="6350">
            <a:solidFill>
              <a:srgbClr val="921A5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4BBB7-90DE-434F-80FB-2983FE7DD0F5}" type="slidenum">
              <a:rPr lang="en-US"/>
              <a:pPr>
                <a:defRPr/>
              </a:pPr>
              <a:t>‹Nº›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6813"/>
            <a:ext cx="2122488" cy="466725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7375" y="6246813"/>
            <a:ext cx="2892425" cy="466725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C01AD-5686-420B-8BB6-E1457B8A680D}" type="slidenum">
              <a:rPr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2388"/>
            <a:ext cx="79613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0413" y="1916113"/>
            <a:ext cx="777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4"/>
          </p:nvPr>
        </p:nvSpPr>
        <p:spPr bwMode="auto">
          <a:xfrm>
            <a:off x="8651875" y="6553200"/>
            <a:ext cx="415925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 b="0">
                <a:solidFill>
                  <a:srgbClr val="1C1C1C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0B9F5D61-EF4B-408C-B34F-46606C65D2B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1954213" y="6391275"/>
            <a:ext cx="5233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400" dirty="0" err="1">
                <a:solidFill>
                  <a:srgbClr val="921A50"/>
                </a:solidFill>
                <a:latin typeface="Arial" charset="0"/>
              </a:rPr>
              <a:t>Conselleria</a:t>
            </a:r>
            <a:r>
              <a:rPr lang="es-ES_tradnl" sz="1400" dirty="0">
                <a:solidFill>
                  <a:srgbClr val="921A50"/>
                </a:solidFill>
                <a:latin typeface="Arial" charset="0"/>
              </a:rPr>
              <a:t> de Economía, Industria, Turismo y Empleo</a:t>
            </a:r>
            <a:endParaRPr lang="es-ES" sz="1400" dirty="0">
              <a:solidFill>
                <a:srgbClr val="921A5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21A5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21A50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21A50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21A50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21A50"/>
          </a:solidFill>
          <a:latin typeface="Trebuchet MS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1C1C1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1C1C1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1C1C1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1C1C1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1C1C1C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9.png"/><Relationship Id="rId5" Type="http://schemas.openxmlformats.org/officeDocument/2006/relationships/hyperlink" Target="http://wayra.org/es" TargetMode="External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3.xml"/><Relationship Id="rId7" Type="http://schemas.openxmlformats.org/officeDocument/2006/relationships/hyperlink" Target="http://www.demeter-partners.com/es" TargetMode="External"/><Relationship Id="rId12" Type="http://schemas.openxmlformats.org/officeDocument/2006/relationships/hyperlink" Target="http://www.crbinverbio.com/es/index.html" TargetMode="Externa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1.gif"/><Relationship Id="rId11" Type="http://schemas.openxmlformats.org/officeDocument/2006/relationships/image" Target="../media/image14.gif"/><Relationship Id="rId5" Type="http://schemas.openxmlformats.org/officeDocument/2006/relationships/image" Target="../media/image10.png"/><Relationship Id="rId10" Type="http://schemas.openxmlformats.org/officeDocument/2006/relationships/hyperlink" Target="http://www.talde.com/es/index.php" TargetMode="External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tags" Target="../tags/tag17.xml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14.xml"/><Relationship Id="rId11" Type="http://schemas.openxmlformats.org/officeDocument/2006/relationships/image" Target="../media/image19.gif"/><Relationship Id="rId5" Type="http://schemas.openxmlformats.org/officeDocument/2006/relationships/slideLayout" Target="../slideLayouts/slideLayout3.xml"/><Relationship Id="rId10" Type="http://schemas.openxmlformats.org/officeDocument/2006/relationships/hyperlink" Target="http://www.clavemayor.es/index.php" TargetMode="External"/><Relationship Id="rId4" Type="http://schemas.openxmlformats.org/officeDocument/2006/relationships/tags" Target="../tags/tag18.xml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bea_inm@gva.e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Hoja_de_c_lculo_de_Microsoft_Office_Excel_97-20031.xls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873457" y="2130425"/>
            <a:ext cx="7584743" cy="1470025"/>
          </a:xfrm>
        </p:spPr>
        <p:txBody>
          <a:bodyPr/>
          <a:lstStyle/>
          <a:p>
            <a:pPr algn="ctr"/>
            <a:r>
              <a:rPr lang="es-ES_tradnl" sz="3200" dirty="0" smtClean="0"/>
              <a:t>Financiación a medida de Emprendedores y </a:t>
            </a:r>
            <a:r>
              <a:rPr lang="es-ES_tradnl" sz="3200" dirty="0" err="1" smtClean="0"/>
              <a:t>Start</a:t>
            </a:r>
            <a:r>
              <a:rPr lang="es-ES_tradnl" sz="3200" dirty="0" smtClean="0"/>
              <a:t> ups innovadoras</a:t>
            </a:r>
            <a:r>
              <a:rPr lang="es-ES_tradnl" sz="3200" dirty="0"/>
              <a:t/>
            </a:r>
            <a:br>
              <a:rPr lang="es-ES_tradnl" sz="3200" dirty="0"/>
            </a:br>
            <a:endParaRPr lang="es-ES_tradnl" sz="3200" dirty="0"/>
          </a:p>
        </p:txBody>
      </p:sp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1954213" y="6391275"/>
            <a:ext cx="5233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400" dirty="0" smtClean="0">
                <a:solidFill>
                  <a:schemeClr val="bg1"/>
                </a:solidFill>
                <a:latin typeface="Arial" charset="0"/>
              </a:rPr>
              <a:t>Consellería </a:t>
            </a:r>
            <a:r>
              <a:rPr lang="es-ES_tradnl" sz="1400" dirty="0">
                <a:solidFill>
                  <a:schemeClr val="bg1"/>
                </a:solidFill>
                <a:latin typeface="Arial" charset="0"/>
              </a:rPr>
              <a:t>de Economía, Industria, Turismo y Empleo</a:t>
            </a:r>
            <a:endParaRPr lang="es-ES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71" name="Line 9"/>
          <p:cNvSpPr>
            <a:spLocks noChangeShapeType="1"/>
          </p:cNvSpPr>
          <p:nvPr/>
        </p:nvSpPr>
        <p:spPr bwMode="auto">
          <a:xfrm>
            <a:off x="220663" y="3529013"/>
            <a:ext cx="87757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590550" y="2784405"/>
            <a:ext cx="85534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ES_tradnl" sz="4000" kern="0" dirty="0" smtClean="0">
                <a:solidFill>
                  <a:srgbClr val="921A50"/>
                </a:solidFill>
                <a:latin typeface="+mj-lt"/>
                <a:ea typeface="+mj-ea"/>
                <a:cs typeface="+mj-cs"/>
              </a:rPr>
              <a:t>4. Líneas 2013-Empendedores</a:t>
            </a:r>
            <a:endParaRPr lang="es-ES_tradnl" sz="4000" kern="0" dirty="0">
              <a:solidFill>
                <a:srgbClr val="921A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C01AD-5686-420B-8BB6-E1457B8A680D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Forma libre"/>
          <p:cNvSpPr>
            <a:spLocks/>
          </p:cNvSpPr>
          <p:nvPr/>
        </p:nvSpPr>
        <p:spPr bwMode="auto">
          <a:xfrm>
            <a:off x="457200" y="273050"/>
            <a:ext cx="8228013" cy="58578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prstDash val="solid"/>
            <a:round/>
            <a:headEnd/>
            <a:tailEnd/>
          </a:ln>
        </p:spPr>
        <p:txBody>
          <a:bodyPr wrap="none" lIns="81631" tIns="42448" rIns="81631" bIns="42448" anchor="ctr"/>
          <a:lstStyle/>
          <a:p>
            <a:endParaRPr lang="es-ES"/>
          </a:p>
        </p:txBody>
      </p:sp>
      <p:sp>
        <p:nvSpPr>
          <p:cNvPr id="22530" name="Line 11"/>
          <p:cNvSpPr>
            <a:spLocks noChangeShapeType="1"/>
          </p:cNvSpPr>
          <p:nvPr/>
        </p:nvSpPr>
        <p:spPr bwMode="auto">
          <a:xfrm>
            <a:off x="307975" y="857250"/>
            <a:ext cx="8528050" cy="0"/>
          </a:xfrm>
          <a:prstGeom prst="line">
            <a:avLst/>
          </a:prstGeom>
          <a:noFill/>
          <a:ln w="6350">
            <a:solidFill>
              <a:srgbClr val="921A5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31" name="Rectangle 13"/>
          <p:cNvSpPr txBox="1">
            <a:spLocks noChangeArrowheads="1"/>
          </p:cNvSpPr>
          <p:nvPr/>
        </p:nvSpPr>
        <p:spPr bwMode="auto">
          <a:xfrm>
            <a:off x="323850" y="465138"/>
            <a:ext cx="85534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ES" sz="2200" dirty="0">
                <a:solidFill>
                  <a:srgbClr val="921A50"/>
                </a:solidFill>
                <a:latin typeface="Trebuchet MS" pitchFamily="34" charset="0"/>
              </a:rPr>
              <a:t>4</a:t>
            </a:r>
            <a:r>
              <a:rPr lang="es-ES" sz="2200" dirty="0" smtClean="0">
                <a:solidFill>
                  <a:srgbClr val="921A50"/>
                </a:solidFill>
                <a:latin typeface="Trebuchet MS" pitchFamily="34" charset="0"/>
              </a:rPr>
              <a:t>. </a:t>
            </a:r>
            <a:r>
              <a:rPr lang="es-ES" sz="2200" dirty="0">
                <a:solidFill>
                  <a:srgbClr val="921A50"/>
                </a:solidFill>
                <a:latin typeface="Trebuchet MS" pitchFamily="34" charset="0"/>
              </a:rPr>
              <a:t>Líneas 2013 - Emprendedores</a:t>
            </a:r>
            <a:endParaRPr lang="es-ES_tradnl" sz="2200" dirty="0">
              <a:solidFill>
                <a:srgbClr val="921A50"/>
              </a:solidFill>
              <a:latin typeface="Trebuchet MS" pitchFamily="34" charset="0"/>
            </a:endParaRPr>
          </a:p>
        </p:txBody>
      </p:sp>
      <p:sp>
        <p:nvSpPr>
          <p:cNvPr id="22532" name="8 Forma libre"/>
          <p:cNvSpPr>
            <a:spLocks noChangeArrowheads="1"/>
          </p:cNvSpPr>
          <p:nvPr/>
        </p:nvSpPr>
        <p:spPr bwMode="auto">
          <a:xfrm>
            <a:off x="1774825" y="1106488"/>
            <a:ext cx="7137400" cy="792162"/>
          </a:xfrm>
          <a:custGeom>
            <a:avLst/>
            <a:gdLst>
              <a:gd name="T0" fmla="*/ 1179223949 w 21600"/>
              <a:gd name="T1" fmla="*/ 0 h 21600"/>
              <a:gd name="T2" fmla="*/ 2147483647 w 21600"/>
              <a:gd name="T3" fmla="*/ 14525940 h 21600"/>
              <a:gd name="T4" fmla="*/ 1179223949 w 21600"/>
              <a:gd name="T5" fmla="*/ 29051880 h 21600"/>
              <a:gd name="T6" fmla="*/ 0 w 21600"/>
              <a:gd name="T7" fmla="*/ 145259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81631" tIns="40816" rIns="81631" bIns="40816"/>
          <a:lstStyle/>
          <a:p>
            <a:pPr algn="just" hangingPunct="0">
              <a:lnSpc>
                <a:spcPct val="102000"/>
              </a:lnSpc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B84747"/>
              </a:solidFill>
              <a:latin typeface="Trebuchet MS" pitchFamily="34" charset="0"/>
              <a:ea typeface="Calibri-Bold"/>
              <a:cs typeface="Calibri-Bold"/>
            </a:endParaRPr>
          </a:p>
          <a:p>
            <a:pPr algn="just" hangingPunct="0">
              <a:lnSpc>
                <a:spcPct val="83000"/>
              </a:lnSpc>
              <a:buFont typeface="Wingdings" pitchFamily="2" charset="2"/>
              <a:buChar char="§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000000"/>
              </a:solidFill>
              <a:latin typeface="Trebuchet MS" pitchFamily="34" charset="0"/>
              <a:cs typeface="Calibri" pitchFamily="34" charset="0"/>
            </a:endParaRPr>
          </a:p>
          <a:p>
            <a:pPr algn="just" hangingPunct="0">
              <a:lnSpc>
                <a:spcPct val="102000"/>
              </a:lnSpc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000000"/>
              </a:solidFill>
              <a:latin typeface="Trebuchet MS" pitchFamily="34" charset="0"/>
              <a:cs typeface="Calibri" pitchFamily="34" charset="0"/>
            </a:endParaRPr>
          </a:p>
          <a:p>
            <a:pPr algn="just" hangingPunct="0">
              <a:lnSpc>
                <a:spcPct val="83000"/>
              </a:lnSpc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000000"/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2253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05013" y="1209675"/>
            <a:ext cx="6815137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4" rIns="0" bIns="45714" anchor="b"/>
          <a:lstStyle/>
          <a:p>
            <a:pPr algn="just">
              <a:spcBef>
                <a:spcPct val="50000"/>
              </a:spcBef>
            </a:pPr>
            <a:endParaRPr lang="en-GB" sz="1600">
              <a:latin typeface="Trebuchet MS" pitchFamily="34" charset="0"/>
            </a:endParaRPr>
          </a:p>
        </p:txBody>
      </p:sp>
      <p:sp>
        <p:nvSpPr>
          <p:cNvPr id="22536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2125" y="987673"/>
            <a:ext cx="8269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4" rIns="0" bIns="45714" anchor="b"/>
          <a:lstStyle/>
          <a:p>
            <a:pPr algn="just">
              <a:spcBef>
                <a:spcPct val="50000"/>
              </a:spcBef>
            </a:pPr>
            <a:r>
              <a:rPr lang="es-ES_tradnl" sz="1800" b="0" dirty="0">
                <a:latin typeface="Trebuchet MS" pitchFamily="34" charset="0"/>
              </a:rPr>
              <a:t>Se destinarán 20M€ a la financiación de emprendedores y </a:t>
            </a:r>
            <a:r>
              <a:rPr lang="es-ES_tradnl" sz="1800" b="0" dirty="0" err="1">
                <a:latin typeface="Trebuchet MS" pitchFamily="34" charset="0"/>
              </a:rPr>
              <a:t>start</a:t>
            </a:r>
            <a:r>
              <a:rPr lang="es-ES_tradnl" sz="1800" b="0" dirty="0">
                <a:latin typeface="Trebuchet MS" pitchFamily="34" charset="0"/>
              </a:rPr>
              <a:t> ups que acrediten innovación técnica, tecnológica o de modelo de negocio. El impacto total, considerando la </a:t>
            </a:r>
            <a:r>
              <a:rPr lang="es-ES_tradnl" sz="1800" b="0" dirty="0" err="1">
                <a:latin typeface="Trebuchet MS" pitchFamily="34" charset="0"/>
              </a:rPr>
              <a:t>co</a:t>
            </a:r>
            <a:r>
              <a:rPr lang="es-ES_tradnl" sz="1800" b="0" dirty="0">
                <a:latin typeface="Trebuchet MS" pitchFamily="34" charset="0"/>
              </a:rPr>
              <a:t>-inversión privada, será de 60M€.</a:t>
            </a:r>
          </a:p>
        </p:txBody>
      </p:sp>
      <p:sp>
        <p:nvSpPr>
          <p:cNvPr id="22537" name="Text Box 20"/>
          <p:cNvSpPr txBox="1">
            <a:spLocks noChangeArrowheads="1"/>
          </p:cNvSpPr>
          <p:nvPr/>
        </p:nvSpPr>
        <p:spPr bwMode="auto">
          <a:xfrm>
            <a:off x="393700" y="2115380"/>
            <a:ext cx="5781675" cy="416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57263">
              <a:spcBef>
                <a:spcPct val="50000"/>
              </a:spcBef>
              <a:tabLst>
                <a:tab pos="355600" algn="l"/>
                <a:tab pos="452438" algn="l"/>
                <a:tab pos="538163" algn="l"/>
                <a:tab pos="989013" algn="ctr"/>
                <a:tab pos="1162050" algn="l"/>
                <a:tab pos="4845050" algn="l"/>
                <a:tab pos="4927600" algn="l"/>
                <a:tab pos="5554663" algn="l"/>
                <a:tab pos="7358063" algn="l"/>
              </a:tabLst>
            </a:pPr>
            <a:r>
              <a:rPr lang="es-ES" sz="1800" dirty="0">
                <a:solidFill>
                  <a:srgbClr val="8A184C"/>
                </a:solidFill>
                <a:latin typeface="Trebuchet MS" pitchFamily="34" charset="0"/>
              </a:rPr>
              <a:t>Préstamos participativos</a:t>
            </a:r>
          </a:p>
          <a:p>
            <a:pPr defTabSz="957263">
              <a:spcBef>
                <a:spcPct val="50000"/>
              </a:spcBef>
              <a:tabLst>
                <a:tab pos="355600" algn="l"/>
                <a:tab pos="452438" algn="l"/>
                <a:tab pos="538163" algn="l"/>
                <a:tab pos="989013" algn="ctr"/>
                <a:tab pos="1162050" algn="l"/>
                <a:tab pos="4845050" algn="l"/>
                <a:tab pos="4927600" algn="l"/>
                <a:tab pos="5554663" algn="l"/>
                <a:tab pos="7358063" algn="l"/>
              </a:tabLst>
            </a:pPr>
            <a:r>
              <a:rPr lang="es-ES" sz="1800" dirty="0">
                <a:solidFill>
                  <a:srgbClr val="D31125"/>
                </a:solidFill>
                <a:latin typeface="Trebuchet MS" pitchFamily="34" charset="0"/>
              </a:rPr>
              <a:t>	</a:t>
            </a:r>
            <a:r>
              <a:rPr lang="es-ES" sz="1600" dirty="0" smtClean="0">
                <a:latin typeface="Trebuchet MS" pitchFamily="34" charset="0"/>
              </a:rPr>
              <a:t>Línea Emprendedores y Aceleradoras </a:t>
            </a:r>
            <a:r>
              <a:rPr lang="es-ES" sz="1600" dirty="0">
                <a:latin typeface="Trebuchet MS" pitchFamily="34" charset="0"/>
              </a:rPr>
              <a:t>		</a:t>
            </a:r>
          </a:p>
          <a:p>
            <a:pPr defTabSz="957263">
              <a:spcBef>
                <a:spcPct val="50000"/>
              </a:spcBef>
              <a:tabLst>
                <a:tab pos="355600" algn="l"/>
                <a:tab pos="452438" algn="l"/>
                <a:tab pos="538163" algn="l"/>
                <a:tab pos="989013" algn="ctr"/>
                <a:tab pos="1162050" algn="l"/>
                <a:tab pos="4845050" algn="l"/>
                <a:tab pos="4927600" algn="l"/>
                <a:tab pos="5554663" algn="l"/>
                <a:tab pos="7358063" algn="l"/>
              </a:tabLst>
            </a:pPr>
            <a:r>
              <a:rPr lang="es-ES" sz="1600" dirty="0">
                <a:latin typeface="Trebuchet MS" pitchFamily="34" charset="0"/>
              </a:rPr>
              <a:t>	</a:t>
            </a:r>
            <a:r>
              <a:rPr lang="es-ES" sz="1600" dirty="0" smtClean="0">
                <a:latin typeface="Trebuchet MS" pitchFamily="34" charset="0"/>
              </a:rPr>
              <a:t>Línea </a:t>
            </a:r>
            <a:r>
              <a:rPr lang="es-ES" sz="1600" dirty="0">
                <a:latin typeface="Trebuchet MS" pitchFamily="34" charset="0"/>
              </a:rPr>
              <a:t>Business </a:t>
            </a:r>
            <a:r>
              <a:rPr lang="es-ES" sz="1600" dirty="0" err="1">
                <a:latin typeface="Trebuchet MS" pitchFamily="34" charset="0"/>
              </a:rPr>
              <a:t>Angels</a:t>
            </a:r>
            <a:r>
              <a:rPr lang="es-ES" sz="1600" dirty="0">
                <a:latin typeface="Trebuchet MS" pitchFamily="34" charset="0"/>
              </a:rPr>
              <a:t> 	</a:t>
            </a:r>
            <a:r>
              <a:rPr lang="es-ES" sz="1600" dirty="0" smtClean="0">
                <a:latin typeface="Trebuchet MS" pitchFamily="34" charset="0"/>
              </a:rPr>
              <a:t>10 </a:t>
            </a:r>
            <a:r>
              <a:rPr lang="es-ES" sz="1600" dirty="0">
                <a:latin typeface="Trebuchet MS" pitchFamily="34" charset="0"/>
              </a:rPr>
              <a:t>M€</a:t>
            </a:r>
          </a:p>
          <a:p>
            <a:pPr defTabSz="957263">
              <a:spcBef>
                <a:spcPct val="50000"/>
              </a:spcBef>
              <a:tabLst>
                <a:tab pos="355600" algn="l"/>
                <a:tab pos="452438" algn="l"/>
                <a:tab pos="538163" algn="l"/>
                <a:tab pos="989013" algn="ctr"/>
                <a:tab pos="1162050" algn="l"/>
                <a:tab pos="4845050" algn="l"/>
                <a:tab pos="4927600" algn="l"/>
                <a:tab pos="5554663" algn="l"/>
                <a:tab pos="7358063" algn="l"/>
              </a:tabLst>
            </a:pPr>
            <a:r>
              <a:rPr lang="es-ES" sz="1600" dirty="0">
                <a:latin typeface="Trebuchet MS" pitchFamily="34" charset="0"/>
              </a:rPr>
              <a:t>	</a:t>
            </a:r>
            <a:r>
              <a:rPr lang="es-ES" sz="1600" dirty="0" smtClean="0">
                <a:latin typeface="Trebuchet MS" pitchFamily="34" charset="0"/>
              </a:rPr>
              <a:t>Línea </a:t>
            </a:r>
            <a:r>
              <a:rPr lang="es-ES" sz="1600" dirty="0" err="1">
                <a:latin typeface="Trebuchet MS" pitchFamily="34" charset="0"/>
              </a:rPr>
              <a:t>Venture</a:t>
            </a:r>
            <a:r>
              <a:rPr lang="es-ES" sz="1600" dirty="0">
                <a:latin typeface="Trebuchet MS" pitchFamily="34" charset="0"/>
              </a:rPr>
              <a:t> </a:t>
            </a:r>
            <a:r>
              <a:rPr lang="es-ES" sz="1600" dirty="0" smtClean="0">
                <a:latin typeface="Trebuchet MS" pitchFamily="34" charset="0"/>
              </a:rPr>
              <a:t>Capital*</a:t>
            </a:r>
            <a:r>
              <a:rPr lang="es-ES" sz="1600" dirty="0">
                <a:latin typeface="Trebuchet MS" pitchFamily="34" charset="0"/>
              </a:rPr>
              <a:t>	</a:t>
            </a:r>
          </a:p>
          <a:p>
            <a:pPr defTabSz="957263">
              <a:spcBef>
                <a:spcPct val="50000"/>
              </a:spcBef>
              <a:tabLst>
                <a:tab pos="355600" algn="l"/>
                <a:tab pos="452438" algn="l"/>
                <a:tab pos="538163" algn="l"/>
                <a:tab pos="989013" algn="ctr"/>
                <a:tab pos="1162050" algn="l"/>
                <a:tab pos="4845050" algn="l"/>
                <a:tab pos="4927600" algn="l"/>
                <a:tab pos="5554663" algn="l"/>
                <a:tab pos="7358063" algn="l"/>
              </a:tabLst>
            </a:pPr>
            <a:endParaRPr lang="es-ES" sz="900" dirty="0">
              <a:solidFill>
                <a:srgbClr val="D31125"/>
              </a:solidFill>
              <a:latin typeface="Trebuchet MS" pitchFamily="34" charset="0"/>
            </a:endParaRPr>
          </a:p>
          <a:p>
            <a:pPr defTabSz="957263">
              <a:spcBef>
                <a:spcPct val="50000"/>
              </a:spcBef>
              <a:tabLst>
                <a:tab pos="355600" algn="l"/>
                <a:tab pos="452438" algn="l"/>
                <a:tab pos="538163" algn="l"/>
                <a:tab pos="989013" algn="ctr"/>
                <a:tab pos="1162050" algn="l"/>
                <a:tab pos="4845050" algn="l"/>
                <a:tab pos="4927600" algn="l"/>
                <a:tab pos="5554663" algn="l"/>
                <a:tab pos="7358063" algn="l"/>
              </a:tabLst>
            </a:pPr>
            <a:r>
              <a:rPr lang="es-ES" sz="1800" dirty="0">
                <a:solidFill>
                  <a:srgbClr val="8A184C"/>
                </a:solidFill>
                <a:latin typeface="Trebuchet MS" pitchFamily="34" charset="0"/>
              </a:rPr>
              <a:t>Capital Riesgo (previsión</a:t>
            </a:r>
            <a:r>
              <a:rPr lang="es-ES" sz="1800" dirty="0" smtClean="0">
                <a:solidFill>
                  <a:srgbClr val="8A184C"/>
                </a:solidFill>
                <a:latin typeface="Trebuchet MS" pitchFamily="34" charset="0"/>
              </a:rPr>
              <a:t>)*</a:t>
            </a:r>
            <a:endParaRPr lang="es-ES" sz="1600" b="0" i="1" dirty="0">
              <a:solidFill>
                <a:srgbClr val="8A184C"/>
              </a:solidFill>
              <a:latin typeface="Trebuchet MS" pitchFamily="34" charset="0"/>
            </a:endParaRPr>
          </a:p>
          <a:p>
            <a:pPr defTabSz="957263">
              <a:lnSpc>
                <a:spcPct val="90000"/>
              </a:lnSpc>
              <a:spcBef>
                <a:spcPct val="30000"/>
              </a:spcBef>
              <a:tabLst>
                <a:tab pos="355600" algn="l"/>
                <a:tab pos="452438" algn="l"/>
                <a:tab pos="538163" algn="l"/>
                <a:tab pos="989013" algn="ctr"/>
                <a:tab pos="1162050" algn="l"/>
                <a:tab pos="4845050" algn="l"/>
                <a:tab pos="4927600" algn="l"/>
                <a:tab pos="5554663" algn="l"/>
                <a:tab pos="7358063" algn="l"/>
              </a:tabLst>
            </a:pPr>
            <a:r>
              <a:rPr lang="es-ES" sz="1600" b="0" i="1" dirty="0">
                <a:solidFill>
                  <a:srgbClr val="D31125"/>
                </a:solidFill>
                <a:latin typeface="Trebuchet MS" pitchFamily="34" charset="0"/>
              </a:rPr>
              <a:t>	</a:t>
            </a:r>
            <a:r>
              <a:rPr lang="es-ES" sz="1600" dirty="0" smtClean="0">
                <a:latin typeface="Trebuchet MS" pitchFamily="34" charset="0"/>
              </a:rPr>
              <a:t>MITEF</a:t>
            </a:r>
            <a:endParaRPr lang="es-ES" sz="1600" dirty="0">
              <a:latin typeface="Trebuchet MS" pitchFamily="34" charset="0"/>
            </a:endParaRPr>
          </a:p>
          <a:p>
            <a:pPr defTabSz="957263">
              <a:lnSpc>
                <a:spcPct val="90000"/>
              </a:lnSpc>
              <a:spcBef>
                <a:spcPct val="30000"/>
              </a:spcBef>
              <a:tabLst>
                <a:tab pos="355600" algn="l"/>
                <a:tab pos="452438" algn="l"/>
                <a:tab pos="538163" algn="l"/>
                <a:tab pos="989013" algn="ctr"/>
                <a:tab pos="1162050" algn="l"/>
                <a:tab pos="4845050" algn="l"/>
                <a:tab pos="4927600" algn="l"/>
                <a:tab pos="5554663" algn="l"/>
                <a:tab pos="7358063" algn="l"/>
              </a:tabLst>
            </a:pPr>
            <a:r>
              <a:rPr lang="es-ES" sz="1600" dirty="0">
                <a:latin typeface="Trebuchet MS" pitchFamily="34" charset="0"/>
              </a:rPr>
              <a:t>	</a:t>
            </a:r>
            <a:r>
              <a:rPr lang="es-ES" sz="1600" dirty="0" err="1" smtClean="0">
                <a:latin typeface="Trebuchet MS" pitchFamily="34" charset="0"/>
              </a:rPr>
              <a:t>Sinensis</a:t>
            </a:r>
            <a:endParaRPr lang="es-ES" sz="1600" dirty="0">
              <a:latin typeface="Trebuchet MS" pitchFamily="34" charset="0"/>
            </a:endParaRPr>
          </a:p>
          <a:p>
            <a:pPr defTabSz="957263">
              <a:lnSpc>
                <a:spcPct val="90000"/>
              </a:lnSpc>
              <a:spcBef>
                <a:spcPct val="30000"/>
              </a:spcBef>
              <a:tabLst>
                <a:tab pos="355600" algn="l"/>
                <a:tab pos="452438" algn="l"/>
                <a:tab pos="538163" algn="l"/>
                <a:tab pos="989013" algn="ctr"/>
                <a:tab pos="1162050" algn="l"/>
                <a:tab pos="4845050" algn="l"/>
                <a:tab pos="4927600" algn="l"/>
                <a:tab pos="5554663" algn="l"/>
                <a:tab pos="7358063" algn="l"/>
              </a:tabLst>
            </a:pPr>
            <a:r>
              <a:rPr lang="es-ES" sz="1600" dirty="0">
                <a:latin typeface="Trebuchet MS" pitchFamily="34" charset="0"/>
              </a:rPr>
              <a:t>	</a:t>
            </a:r>
            <a:r>
              <a:rPr lang="es-ES" sz="1600" dirty="0" err="1" smtClean="0">
                <a:latin typeface="Trebuchet MS" pitchFamily="34" charset="0"/>
              </a:rPr>
              <a:t>Sherwood</a:t>
            </a:r>
            <a:r>
              <a:rPr lang="es-ES" sz="1600" dirty="0">
                <a:latin typeface="Trebuchet MS" pitchFamily="34" charset="0"/>
              </a:rPr>
              <a:t>	10 M€</a:t>
            </a:r>
          </a:p>
          <a:p>
            <a:pPr defTabSz="957263">
              <a:lnSpc>
                <a:spcPct val="90000"/>
              </a:lnSpc>
              <a:spcBef>
                <a:spcPct val="30000"/>
              </a:spcBef>
              <a:tabLst>
                <a:tab pos="355600" algn="l"/>
                <a:tab pos="452438" algn="l"/>
                <a:tab pos="538163" algn="l"/>
                <a:tab pos="989013" algn="ctr"/>
                <a:tab pos="1162050" algn="l"/>
                <a:tab pos="4845050" algn="l"/>
                <a:tab pos="4927600" algn="l"/>
                <a:tab pos="5554663" algn="l"/>
                <a:tab pos="7358063" algn="l"/>
              </a:tabLst>
            </a:pPr>
            <a:r>
              <a:rPr lang="es-ES" sz="1600" dirty="0">
                <a:latin typeface="Trebuchet MS" pitchFamily="34" charset="0"/>
              </a:rPr>
              <a:t>	</a:t>
            </a:r>
            <a:r>
              <a:rPr lang="es-ES" sz="1600" dirty="0" smtClean="0">
                <a:latin typeface="Trebuchet MS" pitchFamily="34" charset="0"/>
              </a:rPr>
              <a:t>Clave </a:t>
            </a:r>
            <a:r>
              <a:rPr lang="es-ES" sz="1600" dirty="0">
                <a:latin typeface="Trebuchet MS" pitchFamily="34" charset="0"/>
              </a:rPr>
              <a:t>Mayor</a:t>
            </a:r>
          </a:p>
          <a:p>
            <a:pPr defTabSz="957263">
              <a:lnSpc>
                <a:spcPct val="90000"/>
              </a:lnSpc>
              <a:spcBef>
                <a:spcPct val="30000"/>
              </a:spcBef>
              <a:tabLst>
                <a:tab pos="355600" algn="l"/>
                <a:tab pos="452438" algn="l"/>
                <a:tab pos="538163" algn="l"/>
                <a:tab pos="989013" algn="ctr"/>
                <a:tab pos="1162050" algn="l"/>
                <a:tab pos="4845050" algn="l"/>
                <a:tab pos="4927600" algn="l"/>
                <a:tab pos="5554663" algn="l"/>
                <a:tab pos="7358063" algn="l"/>
              </a:tabLst>
            </a:pPr>
            <a:r>
              <a:rPr lang="es-ES" sz="1600" dirty="0">
                <a:latin typeface="Trebuchet MS" pitchFamily="34" charset="0"/>
              </a:rPr>
              <a:t>	</a:t>
            </a:r>
            <a:r>
              <a:rPr lang="es-ES" sz="1600" dirty="0" err="1" smtClean="0">
                <a:latin typeface="Trebuchet MS" pitchFamily="34" charset="0"/>
              </a:rPr>
              <a:t>Inveready</a:t>
            </a:r>
            <a:endParaRPr lang="es-ES" sz="1600" dirty="0">
              <a:latin typeface="Trebuchet MS" pitchFamily="34" charset="0"/>
            </a:endParaRPr>
          </a:p>
          <a:p>
            <a:pPr defTabSz="957263">
              <a:lnSpc>
                <a:spcPct val="90000"/>
              </a:lnSpc>
              <a:spcBef>
                <a:spcPct val="30000"/>
              </a:spcBef>
              <a:tabLst>
                <a:tab pos="355600" algn="l"/>
                <a:tab pos="452438" algn="l"/>
                <a:tab pos="538163" algn="l"/>
                <a:tab pos="989013" algn="ctr"/>
                <a:tab pos="1162050" algn="l"/>
                <a:tab pos="4845050" algn="l"/>
                <a:tab pos="4927600" algn="l"/>
                <a:tab pos="5554663" algn="l"/>
                <a:tab pos="7358063" algn="l"/>
              </a:tabLst>
            </a:pPr>
            <a:r>
              <a:rPr lang="es-ES" sz="1600" dirty="0">
                <a:latin typeface="Trebuchet MS" pitchFamily="34" charset="0"/>
              </a:rPr>
              <a:t>	</a:t>
            </a:r>
            <a:r>
              <a:rPr lang="es-ES" sz="1600" dirty="0" smtClean="0">
                <a:latin typeface="Trebuchet MS" pitchFamily="34" charset="0"/>
              </a:rPr>
              <a:t>Adara </a:t>
            </a:r>
            <a:r>
              <a:rPr lang="es-ES" sz="1600" dirty="0" err="1">
                <a:latin typeface="Trebuchet MS" pitchFamily="34" charset="0"/>
              </a:rPr>
              <a:t>Venture</a:t>
            </a:r>
            <a:r>
              <a:rPr lang="es-ES" sz="1600" dirty="0">
                <a:latin typeface="Trebuchet MS" pitchFamily="34" charset="0"/>
              </a:rPr>
              <a:t>		</a:t>
            </a:r>
            <a:endParaRPr lang="es-ES" sz="1600" b="0" i="1" dirty="0">
              <a:solidFill>
                <a:schemeClr val="hlink"/>
              </a:solidFill>
              <a:latin typeface="Trebuchet MS" pitchFamily="34" charset="0"/>
            </a:endParaRPr>
          </a:p>
          <a:p>
            <a:pPr defTabSz="957263">
              <a:spcBef>
                <a:spcPct val="50000"/>
              </a:spcBef>
              <a:tabLst>
                <a:tab pos="355600" algn="l"/>
                <a:tab pos="452438" algn="l"/>
                <a:tab pos="538163" algn="l"/>
                <a:tab pos="989013" algn="ctr"/>
                <a:tab pos="1162050" algn="l"/>
                <a:tab pos="4845050" algn="l"/>
                <a:tab pos="4927600" algn="l"/>
                <a:tab pos="5554663" algn="l"/>
                <a:tab pos="7358063" algn="l"/>
              </a:tabLst>
            </a:pPr>
            <a:r>
              <a:rPr lang="es-ES" sz="1200" b="0" i="1" dirty="0">
                <a:latin typeface="Trebuchet MS" pitchFamily="34" charset="0"/>
              </a:rPr>
              <a:t>(*) Nuevos instrumentos 2013</a:t>
            </a:r>
          </a:p>
        </p:txBody>
      </p:sp>
      <p:sp>
        <p:nvSpPr>
          <p:cNvPr id="8206" name="Oval 14"/>
          <p:cNvSpPr>
            <a:spLocks noChangeArrowheads="1"/>
          </p:cNvSpPr>
          <p:nvPr/>
        </p:nvSpPr>
        <p:spPr bwMode="auto">
          <a:xfrm>
            <a:off x="6982050" y="3463925"/>
            <a:ext cx="1273175" cy="1077913"/>
          </a:xfrm>
          <a:prstGeom prst="ellipse">
            <a:avLst/>
          </a:prstGeom>
          <a:noFill/>
          <a:ln w="28575" algn="ctr">
            <a:solidFill>
              <a:srgbClr val="8A184C"/>
            </a:solidFill>
            <a:round/>
            <a:headEnd/>
            <a:tailEnd/>
          </a:ln>
        </p:spPr>
        <p:txBody>
          <a:bodyPr anchor="ctr"/>
          <a:lstStyle/>
          <a:p>
            <a:pPr algn="ctr" defTabSz="957263">
              <a:spcBef>
                <a:spcPct val="50000"/>
              </a:spcBef>
              <a:tabLst>
                <a:tab pos="355600" algn="l"/>
                <a:tab pos="452438" algn="l"/>
                <a:tab pos="538163" algn="l"/>
                <a:tab pos="989013" algn="ctr"/>
                <a:tab pos="1162050" algn="l"/>
                <a:tab pos="4572000" algn="l"/>
                <a:tab pos="7358063" algn="l"/>
              </a:tabLst>
              <a:defRPr/>
            </a:pPr>
            <a:r>
              <a:rPr lang="es-ES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20M€</a:t>
            </a: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C01AD-5686-420B-8BB6-E1457B8A680D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  <p:sp>
        <p:nvSpPr>
          <p:cNvPr id="12" name="11 Cerrar llave"/>
          <p:cNvSpPr/>
          <p:nvPr/>
        </p:nvSpPr>
        <p:spPr bwMode="auto">
          <a:xfrm>
            <a:off x="4612943" y="2511188"/>
            <a:ext cx="395785" cy="1132764"/>
          </a:xfrm>
          <a:prstGeom prst="rightBrace">
            <a:avLst/>
          </a:prstGeom>
          <a:noFill/>
          <a:ln w="12700" cap="flat" cmpd="sng" algn="ctr">
            <a:solidFill>
              <a:srgbClr val="A5195C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12 Cerrar llave"/>
          <p:cNvSpPr/>
          <p:nvPr/>
        </p:nvSpPr>
        <p:spPr bwMode="auto">
          <a:xfrm>
            <a:off x="4601567" y="4151220"/>
            <a:ext cx="395785" cy="1799204"/>
          </a:xfrm>
          <a:prstGeom prst="rightBrace">
            <a:avLst/>
          </a:prstGeom>
          <a:noFill/>
          <a:ln w="12700" cap="flat" cmpd="sng" algn="ctr">
            <a:solidFill>
              <a:srgbClr val="A5195C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Forma libre"/>
          <p:cNvSpPr>
            <a:spLocks/>
          </p:cNvSpPr>
          <p:nvPr/>
        </p:nvSpPr>
        <p:spPr bwMode="auto">
          <a:xfrm>
            <a:off x="457200" y="273050"/>
            <a:ext cx="8228013" cy="58578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prstDash val="solid"/>
            <a:round/>
            <a:headEnd/>
            <a:tailEnd/>
          </a:ln>
        </p:spPr>
        <p:txBody>
          <a:bodyPr wrap="none" lIns="81631" tIns="42448" rIns="81631" bIns="42448" anchor="ctr"/>
          <a:lstStyle/>
          <a:p>
            <a:endParaRPr lang="es-ES"/>
          </a:p>
        </p:txBody>
      </p:sp>
      <p:sp>
        <p:nvSpPr>
          <p:cNvPr id="14338" name="3 CuadroTexto"/>
          <p:cNvSpPr txBox="1">
            <a:spLocks noChangeArrowheads="1"/>
          </p:cNvSpPr>
          <p:nvPr/>
        </p:nvSpPr>
        <p:spPr bwMode="auto">
          <a:xfrm>
            <a:off x="490538" y="1616075"/>
            <a:ext cx="8524875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31" tIns="40816" rIns="81631" bIns="40816"/>
          <a:lstStyle/>
          <a:p>
            <a:pPr hangingPunct="0">
              <a:lnSpc>
                <a:spcPct val="93000"/>
              </a:lnSpc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339" name="Line 11"/>
          <p:cNvSpPr>
            <a:spLocks noChangeShapeType="1"/>
          </p:cNvSpPr>
          <p:nvPr/>
        </p:nvSpPr>
        <p:spPr bwMode="auto">
          <a:xfrm>
            <a:off x="307975" y="857250"/>
            <a:ext cx="8528050" cy="0"/>
          </a:xfrm>
          <a:prstGeom prst="line">
            <a:avLst/>
          </a:prstGeom>
          <a:noFill/>
          <a:ln w="6350">
            <a:solidFill>
              <a:srgbClr val="921A5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41" name="8 Forma libre"/>
          <p:cNvSpPr>
            <a:spLocks noChangeArrowheads="1"/>
          </p:cNvSpPr>
          <p:nvPr/>
        </p:nvSpPr>
        <p:spPr bwMode="auto">
          <a:xfrm>
            <a:off x="1774825" y="1106488"/>
            <a:ext cx="6837363" cy="792162"/>
          </a:xfrm>
          <a:custGeom>
            <a:avLst/>
            <a:gdLst>
              <a:gd name="T0" fmla="*/ 1082165194 w 21600"/>
              <a:gd name="T1" fmla="*/ 0 h 21600"/>
              <a:gd name="T2" fmla="*/ 2147483647 w 21600"/>
              <a:gd name="T3" fmla="*/ 14525940 h 21600"/>
              <a:gd name="T4" fmla="*/ 1082165194 w 21600"/>
              <a:gd name="T5" fmla="*/ 29051880 h 21600"/>
              <a:gd name="T6" fmla="*/ 0 w 21600"/>
              <a:gd name="T7" fmla="*/ 145259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81631" tIns="40816" rIns="81631" bIns="40816"/>
          <a:lstStyle/>
          <a:p>
            <a:pPr algn="just" hangingPunct="0">
              <a:lnSpc>
                <a:spcPct val="102000"/>
              </a:lnSpc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B84747"/>
              </a:solidFill>
              <a:latin typeface="Trebuchet MS" pitchFamily="34" charset="0"/>
              <a:ea typeface="Calibri-Bold"/>
              <a:cs typeface="Calibri-Bold"/>
            </a:endParaRPr>
          </a:p>
          <a:p>
            <a:pPr algn="just" hangingPunct="0">
              <a:lnSpc>
                <a:spcPct val="83000"/>
              </a:lnSpc>
              <a:buFont typeface="Wingdings" pitchFamily="2" charset="2"/>
              <a:buChar char="§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000000"/>
              </a:solidFill>
              <a:latin typeface="Trebuchet MS" pitchFamily="34" charset="0"/>
              <a:cs typeface="Calibri" pitchFamily="34" charset="0"/>
            </a:endParaRPr>
          </a:p>
          <a:p>
            <a:pPr algn="just" hangingPunct="0">
              <a:lnSpc>
                <a:spcPct val="102000"/>
              </a:lnSpc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000000"/>
              </a:solidFill>
              <a:latin typeface="Trebuchet MS" pitchFamily="34" charset="0"/>
              <a:cs typeface="Calibri" pitchFamily="34" charset="0"/>
            </a:endParaRPr>
          </a:p>
          <a:p>
            <a:pPr algn="just" hangingPunct="0">
              <a:lnSpc>
                <a:spcPct val="83000"/>
              </a:lnSpc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000000"/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1434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05013" y="1004888"/>
            <a:ext cx="681513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4" rIns="0" bIns="45714" anchor="b"/>
          <a:lstStyle/>
          <a:p>
            <a:pPr algn="just">
              <a:spcBef>
                <a:spcPct val="50000"/>
              </a:spcBef>
            </a:pPr>
            <a:endParaRPr lang="en-GB" sz="1600">
              <a:latin typeface="Trebuchet MS" pitchFamily="34" charset="0"/>
            </a:endParaRP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C01AD-5686-420B-8BB6-E1457B8A680D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  <p:sp>
        <p:nvSpPr>
          <p:cNvPr id="11" name="9 Marcador de contenido"/>
          <p:cNvSpPr txBox="1">
            <a:spLocks/>
          </p:cNvSpPr>
          <p:nvPr/>
        </p:nvSpPr>
        <p:spPr bwMode="auto">
          <a:xfrm>
            <a:off x="611188" y="2188922"/>
            <a:ext cx="7921625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3603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ES_trad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Interés fijo bajo.</a:t>
            </a:r>
          </a:p>
          <a:p>
            <a:pPr marL="342900" marR="0" lvl="0" indent="-342900" algn="just" defTabSz="3603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ES_trad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Interés variable, que se determina en función de la evolución de la actividad de la empresa prestataria.</a:t>
            </a:r>
          </a:p>
          <a:p>
            <a:pPr marL="342900" marR="0" lvl="0" indent="-342900" algn="just" defTabSz="3603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ES_trad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 deuda subordinada, es decir, se sitúa después de los acreedores comunes en orden a la prelación de los créditos.</a:t>
            </a:r>
          </a:p>
          <a:p>
            <a:pPr marL="342900" marR="0" lvl="0" indent="-342900" algn="just" defTabSz="3603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ES_trad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considera patrimonio contable a los efectos de reducción de capital y liquidación de sociedades.</a:t>
            </a:r>
          </a:p>
          <a:p>
            <a:pPr marL="342900" marR="0" lvl="0" indent="-342900" algn="just" defTabSz="3603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ES_trad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amortización anticipada del préstamo sólo es posible si se compensa con una ampliación de igual cuantía de sus fondos propios.</a:t>
            </a:r>
          </a:p>
          <a:p>
            <a:pPr marL="342900" marR="0" lvl="0" indent="-342900" algn="just" defTabSz="3603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ES_trad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se requieren más garantías que las del propio proyecto empresarial.</a:t>
            </a: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3603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rgbClr val="CF142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Group 8"/>
          <p:cNvGraphicFramePr>
            <a:graphicFrameLocks noGrp="1"/>
          </p:cNvGraphicFramePr>
          <p:nvPr/>
        </p:nvGraphicFramePr>
        <p:xfrm>
          <a:off x="628650" y="1645643"/>
          <a:ext cx="7942144" cy="371475"/>
        </p:xfrm>
        <a:graphic>
          <a:graphicData uri="http://schemas.openxmlformats.org/drawingml/2006/table">
            <a:tbl>
              <a:tblPr/>
              <a:tblGrid>
                <a:gridCol w="7942144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452438" algn="l"/>
                          <a:tab pos="538163" algn="l"/>
                          <a:tab pos="989013" algn="ctr"/>
                          <a:tab pos="1162050" algn="l"/>
                          <a:tab pos="4572000" algn="l"/>
                          <a:tab pos="7358063" algn="l"/>
                        </a:tabLst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Características de un préstamo participativo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1A50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3"/>
          <p:cNvSpPr txBox="1">
            <a:spLocks noChangeArrowheads="1"/>
          </p:cNvSpPr>
          <p:nvPr/>
        </p:nvSpPr>
        <p:spPr bwMode="auto">
          <a:xfrm>
            <a:off x="323850" y="465138"/>
            <a:ext cx="85534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ES" sz="2200" dirty="0">
                <a:solidFill>
                  <a:srgbClr val="921A50"/>
                </a:solidFill>
                <a:latin typeface="Trebuchet MS" pitchFamily="34" charset="0"/>
              </a:rPr>
              <a:t>4</a:t>
            </a:r>
            <a:r>
              <a:rPr lang="es-ES" sz="2200" dirty="0" smtClean="0">
                <a:solidFill>
                  <a:srgbClr val="921A50"/>
                </a:solidFill>
                <a:latin typeface="Trebuchet MS" pitchFamily="34" charset="0"/>
              </a:rPr>
              <a:t>. </a:t>
            </a:r>
            <a:r>
              <a:rPr lang="es-ES" sz="2200" dirty="0">
                <a:solidFill>
                  <a:srgbClr val="921A50"/>
                </a:solidFill>
                <a:latin typeface="Trebuchet MS" pitchFamily="34" charset="0"/>
              </a:rPr>
              <a:t>Líneas 2013 - Emprendedores</a:t>
            </a:r>
            <a:endParaRPr lang="es-ES_tradnl" sz="2200" dirty="0">
              <a:solidFill>
                <a:srgbClr val="921A5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Forma libre"/>
          <p:cNvSpPr>
            <a:spLocks/>
          </p:cNvSpPr>
          <p:nvPr/>
        </p:nvSpPr>
        <p:spPr bwMode="auto">
          <a:xfrm>
            <a:off x="457200" y="273050"/>
            <a:ext cx="8228013" cy="58578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prstDash val="solid"/>
            <a:round/>
            <a:headEnd/>
            <a:tailEnd/>
          </a:ln>
        </p:spPr>
        <p:txBody>
          <a:bodyPr wrap="none" lIns="81631" tIns="42448" rIns="81631" bIns="42448" anchor="ctr"/>
          <a:lstStyle/>
          <a:p>
            <a:endParaRPr lang="es-ES"/>
          </a:p>
        </p:txBody>
      </p:sp>
      <p:sp>
        <p:nvSpPr>
          <p:cNvPr id="24578" name="Line 11"/>
          <p:cNvSpPr>
            <a:spLocks noChangeShapeType="1"/>
          </p:cNvSpPr>
          <p:nvPr/>
        </p:nvSpPr>
        <p:spPr bwMode="auto">
          <a:xfrm>
            <a:off x="307975" y="857250"/>
            <a:ext cx="8528050" cy="0"/>
          </a:xfrm>
          <a:prstGeom prst="line">
            <a:avLst/>
          </a:prstGeom>
          <a:noFill/>
          <a:ln w="6350">
            <a:solidFill>
              <a:srgbClr val="921A5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579" name="Rectangle 13"/>
          <p:cNvSpPr txBox="1">
            <a:spLocks noChangeArrowheads="1"/>
          </p:cNvSpPr>
          <p:nvPr/>
        </p:nvSpPr>
        <p:spPr bwMode="auto">
          <a:xfrm>
            <a:off x="323850" y="465138"/>
            <a:ext cx="85534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ES" sz="2200" dirty="0">
                <a:solidFill>
                  <a:srgbClr val="921A50"/>
                </a:solidFill>
                <a:latin typeface="Trebuchet MS" pitchFamily="34" charset="0"/>
              </a:rPr>
              <a:t>4</a:t>
            </a:r>
            <a:r>
              <a:rPr lang="es-ES" sz="2200" dirty="0" smtClean="0">
                <a:solidFill>
                  <a:srgbClr val="921A50"/>
                </a:solidFill>
                <a:latin typeface="Trebuchet MS" pitchFamily="34" charset="0"/>
              </a:rPr>
              <a:t>. </a:t>
            </a:r>
            <a:r>
              <a:rPr lang="es-ES" sz="2200" dirty="0">
                <a:solidFill>
                  <a:srgbClr val="921A50"/>
                </a:solidFill>
                <a:latin typeface="Trebuchet MS" pitchFamily="34" charset="0"/>
              </a:rPr>
              <a:t>Líneas 2013 - Emprendedores</a:t>
            </a:r>
            <a:endParaRPr lang="es-ES_tradnl" sz="2200" dirty="0">
              <a:solidFill>
                <a:srgbClr val="921A50"/>
              </a:solidFill>
              <a:latin typeface="Trebuchet MS" pitchFamily="34" charset="0"/>
            </a:endParaRPr>
          </a:p>
        </p:txBody>
      </p:sp>
      <p:sp>
        <p:nvSpPr>
          <p:cNvPr id="24580" name="8 Forma libre"/>
          <p:cNvSpPr>
            <a:spLocks noChangeArrowheads="1"/>
          </p:cNvSpPr>
          <p:nvPr/>
        </p:nvSpPr>
        <p:spPr bwMode="auto">
          <a:xfrm>
            <a:off x="1774825" y="1106488"/>
            <a:ext cx="7137400" cy="792162"/>
          </a:xfrm>
          <a:custGeom>
            <a:avLst/>
            <a:gdLst>
              <a:gd name="T0" fmla="*/ 1179223949 w 21600"/>
              <a:gd name="T1" fmla="*/ 0 h 21600"/>
              <a:gd name="T2" fmla="*/ 2147483647 w 21600"/>
              <a:gd name="T3" fmla="*/ 14525940 h 21600"/>
              <a:gd name="T4" fmla="*/ 1179223949 w 21600"/>
              <a:gd name="T5" fmla="*/ 29051880 h 21600"/>
              <a:gd name="T6" fmla="*/ 0 w 21600"/>
              <a:gd name="T7" fmla="*/ 145259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81631" tIns="40816" rIns="81631" bIns="40816"/>
          <a:lstStyle/>
          <a:p>
            <a:pPr algn="just" hangingPunct="0">
              <a:lnSpc>
                <a:spcPct val="102000"/>
              </a:lnSpc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B84747"/>
              </a:solidFill>
              <a:latin typeface="Trebuchet MS" pitchFamily="34" charset="0"/>
              <a:ea typeface="Calibri-Bold"/>
              <a:cs typeface="Calibri-Bold"/>
            </a:endParaRPr>
          </a:p>
          <a:p>
            <a:pPr algn="just" hangingPunct="0">
              <a:lnSpc>
                <a:spcPct val="83000"/>
              </a:lnSpc>
              <a:buFont typeface="Wingdings" pitchFamily="2" charset="2"/>
              <a:buChar char="§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000000"/>
              </a:solidFill>
              <a:latin typeface="Trebuchet MS" pitchFamily="34" charset="0"/>
              <a:cs typeface="Calibri" pitchFamily="34" charset="0"/>
            </a:endParaRPr>
          </a:p>
          <a:p>
            <a:pPr algn="just" hangingPunct="0">
              <a:lnSpc>
                <a:spcPct val="102000"/>
              </a:lnSpc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000000"/>
              </a:solidFill>
              <a:latin typeface="Trebuchet MS" pitchFamily="34" charset="0"/>
              <a:cs typeface="Calibri" pitchFamily="34" charset="0"/>
            </a:endParaRPr>
          </a:p>
          <a:p>
            <a:pPr algn="just" hangingPunct="0">
              <a:lnSpc>
                <a:spcPct val="83000"/>
              </a:lnSpc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000000"/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24583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05013" y="1004888"/>
            <a:ext cx="681513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4" rIns="0" bIns="45714" anchor="b"/>
          <a:lstStyle/>
          <a:p>
            <a:pPr algn="just">
              <a:spcBef>
                <a:spcPct val="50000"/>
              </a:spcBef>
            </a:pPr>
            <a:endParaRPr lang="en-GB" sz="1600">
              <a:latin typeface="Trebuchet MS" pitchFamily="34" charset="0"/>
            </a:endParaRPr>
          </a:p>
        </p:txBody>
      </p:sp>
      <p:graphicFrame>
        <p:nvGraphicFramePr>
          <p:cNvPr id="24605" name="Group 29"/>
          <p:cNvGraphicFramePr>
            <a:graphicFrameLocks noGrp="1"/>
          </p:cNvGraphicFramePr>
          <p:nvPr/>
        </p:nvGraphicFramePr>
        <p:xfrm>
          <a:off x="1333802" y="1826580"/>
          <a:ext cx="6841207" cy="4389120"/>
        </p:xfrm>
        <a:graphic>
          <a:graphicData uri="http://schemas.openxmlformats.org/drawingml/2006/table">
            <a:tbl>
              <a:tblPr/>
              <a:tblGrid>
                <a:gridCol w="3420604"/>
                <a:gridCol w="3420603"/>
              </a:tblGrid>
              <a:tr h="445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Línea Emprendedores y aceleradoras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18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Línea Business </a:t>
                      </a:r>
                      <a:r>
                        <a:rPr kumimoji="0" lang="es-ES_tradn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Angels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184C"/>
                    </a:solidFill>
                  </a:tcPr>
                </a:tc>
              </a:tr>
              <a:tr h="3828764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B142B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es-ES_trad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B142B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Empresas innovadoras con menos de 3 años.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B142B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Importes: hasta 120.000 €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B142B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Aportación recursos propios del 15% del préstamo.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B142B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Acuerdos con organismos colaboradores: </a:t>
                      </a:r>
                    </a:p>
                    <a:p>
                      <a:pPr marL="638175" marR="0" lvl="1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B142B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CEEIS</a:t>
                      </a:r>
                    </a:p>
                    <a:p>
                      <a:pPr marL="638175" marR="0" lvl="1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B142B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Parques científicos</a:t>
                      </a:r>
                    </a:p>
                    <a:p>
                      <a:pPr marL="638175" marR="0" lvl="1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B142B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Plug and Play</a:t>
                      </a:r>
                    </a:p>
                    <a:p>
                      <a:pPr marL="638175" marR="0" lvl="1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B142B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    </a:t>
                      </a:r>
                    </a:p>
                    <a:p>
                      <a:pPr marL="638175" marR="0" lvl="1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B142B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es-ES_trad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638175" marR="0" lvl="1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B142B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es-ES_trad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B142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_trad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B142B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Empresas innovadoras con menos de 5 años.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B142B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Importes: hasta 200.000€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B142B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Coinversión con </a:t>
                      </a:r>
                      <a:r>
                        <a:rPr kumimoji="0" lang="es-ES_trad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business</a:t>
                      </a: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 </a:t>
                      </a:r>
                      <a:r>
                        <a:rPr kumimoji="0" lang="es-ES_trad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angels</a:t>
                      </a:r>
                      <a:endParaRPr kumimoji="0" lang="es-ES_trad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B142B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Acuerdos con organismos colaboradores:</a:t>
                      </a:r>
                    </a:p>
                    <a:p>
                      <a:pPr marL="635000" marR="0" lvl="1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B142B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CV BAN</a:t>
                      </a:r>
                    </a:p>
                    <a:p>
                      <a:pPr marL="635000" marR="0" lvl="1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B142B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Cualquier Business Angel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C01AD-5686-420B-8BB6-E1457B8A680D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  <p:sp>
        <p:nvSpPr>
          <p:cNvPr id="15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7005" y="936015"/>
            <a:ext cx="85344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4" rIns="0" bIns="45714" anchor="b"/>
          <a:lstStyle/>
          <a:p>
            <a:pPr algn="just">
              <a:spcBef>
                <a:spcPct val="50000"/>
              </a:spcBef>
            </a:pPr>
            <a:r>
              <a:rPr lang="es-ES_tradnl" sz="1800" dirty="0" smtClean="0">
                <a:latin typeface="Trebuchet MS" pitchFamily="34" charset="0"/>
              </a:rPr>
              <a:t>Financiación a través de </a:t>
            </a:r>
            <a:r>
              <a:rPr lang="es-ES_tradnl" sz="1800" dirty="0" smtClean="0">
                <a:solidFill>
                  <a:srgbClr val="921A50"/>
                </a:solidFill>
                <a:latin typeface="Trebuchet MS" pitchFamily="34" charset="0"/>
              </a:rPr>
              <a:t>participativos</a:t>
            </a:r>
            <a:endParaRPr lang="es-ES_tradnl" sz="1800" dirty="0">
              <a:solidFill>
                <a:srgbClr val="921A50"/>
              </a:solidFill>
              <a:latin typeface="Trebuchet MS" pitchFamily="34" charset="0"/>
            </a:endParaRPr>
          </a:p>
        </p:txBody>
      </p:sp>
      <p:pic>
        <p:nvPicPr>
          <p:cNvPr id="33794" name="Picture 2" descr="Inicio">
            <a:hlinkClick r:id="rId5" tooltip="Inicio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7835" y="5456273"/>
            <a:ext cx="1474094" cy="360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Forma libre"/>
          <p:cNvSpPr>
            <a:spLocks/>
          </p:cNvSpPr>
          <p:nvPr/>
        </p:nvSpPr>
        <p:spPr bwMode="auto">
          <a:xfrm>
            <a:off x="457200" y="273050"/>
            <a:ext cx="8228013" cy="58578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prstDash val="solid"/>
            <a:round/>
            <a:headEnd/>
            <a:tailEnd/>
          </a:ln>
        </p:spPr>
        <p:txBody>
          <a:bodyPr wrap="none" lIns="81631" tIns="42448" rIns="81631" bIns="42448" anchor="ctr"/>
          <a:lstStyle/>
          <a:p>
            <a:endParaRPr lang="es-ES"/>
          </a:p>
        </p:txBody>
      </p:sp>
      <p:sp>
        <p:nvSpPr>
          <p:cNvPr id="24578" name="Line 11"/>
          <p:cNvSpPr>
            <a:spLocks noChangeShapeType="1"/>
          </p:cNvSpPr>
          <p:nvPr/>
        </p:nvSpPr>
        <p:spPr bwMode="auto">
          <a:xfrm>
            <a:off x="307975" y="857250"/>
            <a:ext cx="8528050" cy="0"/>
          </a:xfrm>
          <a:prstGeom prst="line">
            <a:avLst/>
          </a:prstGeom>
          <a:noFill/>
          <a:ln w="6350">
            <a:solidFill>
              <a:srgbClr val="921A5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579" name="Rectangle 13"/>
          <p:cNvSpPr txBox="1">
            <a:spLocks noChangeArrowheads="1"/>
          </p:cNvSpPr>
          <p:nvPr/>
        </p:nvSpPr>
        <p:spPr bwMode="auto">
          <a:xfrm>
            <a:off x="323850" y="465138"/>
            <a:ext cx="85534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ES" sz="2200" dirty="0">
                <a:solidFill>
                  <a:srgbClr val="921A50"/>
                </a:solidFill>
                <a:latin typeface="Trebuchet MS" pitchFamily="34" charset="0"/>
              </a:rPr>
              <a:t>4</a:t>
            </a:r>
            <a:r>
              <a:rPr lang="es-ES" sz="2200" dirty="0" smtClean="0">
                <a:solidFill>
                  <a:srgbClr val="921A50"/>
                </a:solidFill>
                <a:latin typeface="Trebuchet MS" pitchFamily="34" charset="0"/>
              </a:rPr>
              <a:t>. </a:t>
            </a:r>
            <a:r>
              <a:rPr lang="es-ES" sz="2200" dirty="0">
                <a:solidFill>
                  <a:srgbClr val="921A50"/>
                </a:solidFill>
                <a:latin typeface="Trebuchet MS" pitchFamily="34" charset="0"/>
              </a:rPr>
              <a:t>Líneas 2013 - Emprendedores</a:t>
            </a:r>
            <a:endParaRPr lang="es-ES_tradnl" sz="2200" dirty="0">
              <a:solidFill>
                <a:srgbClr val="921A50"/>
              </a:solidFill>
              <a:latin typeface="Trebuchet MS" pitchFamily="34" charset="0"/>
            </a:endParaRPr>
          </a:p>
        </p:txBody>
      </p:sp>
      <p:sp>
        <p:nvSpPr>
          <p:cNvPr id="24580" name="8 Forma libre"/>
          <p:cNvSpPr>
            <a:spLocks noChangeArrowheads="1"/>
          </p:cNvSpPr>
          <p:nvPr/>
        </p:nvSpPr>
        <p:spPr bwMode="auto">
          <a:xfrm>
            <a:off x="1774825" y="1106488"/>
            <a:ext cx="7137400" cy="792162"/>
          </a:xfrm>
          <a:custGeom>
            <a:avLst/>
            <a:gdLst>
              <a:gd name="T0" fmla="*/ 1179223949 w 21600"/>
              <a:gd name="T1" fmla="*/ 0 h 21600"/>
              <a:gd name="T2" fmla="*/ 2147483647 w 21600"/>
              <a:gd name="T3" fmla="*/ 14525940 h 21600"/>
              <a:gd name="T4" fmla="*/ 1179223949 w 21600"/>
              <a:gd name="T5" fmla="*/ 29051880 h 21600"/>
              <a:gd name="T6" fmla="*/ 0 w 21600"/>
              <a:gd name="T7" fmla="*/ 145259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81631" tIns="40816" rIns="81631" bIns="40816"/>
          <a:lstStyle/>
          <a:p>
            <a:pPr algn="just" hangingPunct="0">
              <a:lnSpc>
                <a:spcPct val="102000"/>
              </a:lnSpc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B84747"/>
              </a:solidFill>
              <a:latin typeface="Trebuchet MS" pitchFamily="34" charset="0"/>
              <a:ea typeface="Calibri-Bold"/>
              <a:cs typeface="Calibri-Bold"/>
            </a:endParaRPr>
          </a:p>
          <a:p>
            <a:pPr algn="just" hangingPunct="0">
              <a:lnSpc>
                <a:spcPct val="83000"/>
              </a:lnSpc>
              <a:buFont typeface="Wingdings" pitchFamily="2" charset="2"/>
              <a:buChar char="§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000000"/>
              </a:solidFill>
              <a:latin typeface="Trebuchet MS" pitchFamily="34" charset="0"/>
              <a:cs typeface="Calibri" pitchFamily="34" charset="0"/>
            </a:endParaRPr>
          </a:p>
          <a:p>
            <a:pPr algn="just" hangingPunct="0">
              <a:lnSpc>
                <a:spcPct val="102000"/>
              </a:lnSpc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000000"/>
              </a:solidFill>
              <a:latin typeface="Trebuchet MS" pitchFamily="34" charset="0"/>
              <a:cs typeface="Calibri" pitchFamily="34" charset="0"/>
            </a:endParaRPr>
          </a:p>
          <a:p>
            <a:pPr algn="just" hangingPunct="0">
              <a:lnSpc>
                <a:spcPct val="83000"/>
              </a:lnSpc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000000"/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24583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05013" y="1004888"/>
            <a:ext cx="681513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4" rIns="0" bIns="45714" anchor="b"/>
          <a:lstStyle/>
          <a:p>
            <a:pPr algn="just">
              <a:spcBef>
                <a:spcPct val="50000"/>
              </a:spcBef>
            </a:pPr>
            <a:endParaRPr lang="en-GB" sz="1600">
              <a:latin typeface="Trebuchet MS" pitchFamily="34" charset="0"/>
            </a:endParaRPr>
          </a:p>
        </p:txBody>
      </p:sp>
      <p:graphicFrame>
        <p:nvGraphicFramePr>
          <p:cNvPr id="58405" name="Group 37"/>
          <p:cNvGraphicFramePr>
            <a:graphicFrameLocks noGrp="1"/>
          </p:cNvGraphicFramePr>
          <p:nvPr/>
        </p:nvGraphicFramePr>
        <p:xfrm>
          <a:off x="559568" y="1499046"/>
          <a:ext cx="8093669" cy="1912894"/>
        </p:xfrm>
        <a:graphic>
          <a:graphicData uri="http://schemas.openxmlformats.org/drawingml/2006/table">
            <a:tbl>
              <a:tblPr/>
              <a:tblGrid>
                <a:gridCol w="8093669"/>
              </a:tblGrid>
              <a:tr h="3616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Línea </a:t>
                      </a:r>
                      <a:r>
                        <a:rPr kumimoji="0" lang="es-ES_tradn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Venture</a:t>
                      </a: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 Capital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1755"/>
                    </a:solidFill>
                  </a:tcPr>
                </a:tc>
              </a:tr>
              <a:tr h="1551208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B142B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_trad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B142B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Empresas innovadoras con menos de 5 años.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B142B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Importe: entre 150.000€ y  350.000€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B142B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Coinversión con fondos y SCR inscritos en la CNMV, y que gestionen más de 10 M€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B142B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_trad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Seed</a:t>
                      </a: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 y </a:t>
                      </a:r>
                      <a:r>
                        <a:rPr kumimoji="0" lang="es-ES_trad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venture</a:t>
                      </a: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 capital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C01AD-5686-420B-8BB6-E1457B8A680D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  <p:sp>
        <p:nvSpPr>
          <p:cNvPr id="15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0653" y="690355"/>
            <a:ext cx="85344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4" rIns="0" bIns="45714" anchor="b"/>
          <a:lstStyle/>
          <a:p>
            <a:pPr algn="just">
              <a:spcBef>
                <a:spcPct val="50000"/>
              </a:spcBef>
            </a:pPr>
            <a:r>
              <a:rPr lang="es-ES_tradnl" sz="1800" dirty="0" smtClean="0">
                <a:latin typeface="Trebuchet MS" pitchFamily="34" charset="0"/>
              </a:rPr>
              <a:t>Financiación a través de </a:t>
            </a:r>
            <a:r>
              <a:rPr lang="es-ES_tradnl" sz="1800" dirty="0" smtClean="0">
                <a:solidFill>
                  <a:srgbClr val="921A50"/>
                </a:solidFill>
                <a:latin typeface="Trebuchet MS" pitchFamily="34" charset="0"/>
              </a:rPr>
              <a:t>participativos</a:t>
            </a:r>
            <a:endParaRPr lang="es-ES_tradnl" sz="1800" dirty="0">
              <a:solidFill>
                <a:srgbClr val="921A50"/>
              </a:solidFill>
              <a:latin typeface="Trebuchet MS" pitchFamily="34" charset="0"/>
            </a:endParaRPr>
          </a:p>
        </p:txBody>
      </p:sp>
      <p:graphicFrame>
        <p:nvGraphicFramePr>
          <p:cNvPr id="16" name="Group 62"/>
          <p:cNvGraphicFramePr>
            <a:graphicFrameLocks noGrp="1"/>
          </p:cNvGraphicFramePr>
          <p:nvPr/>
        </p:nvGraphicFramePr>
        <p:xfrm>
          <a:off x="60700" y="3398294"/>
          <a:ext cx="9069651" cy="2920636"/>
        </p:xfrm>
        <a:graphic>
          <a:graphicData uri="http://schemas.openxmlformats.org/drawingml/2006/table">
            <a:tbl>
              <a:tblPr/>
              <a:tblGrid>
                <a:gridCol w="1455286"/>
                <a:gridCol w="1227214"/>
                <a:gridCol w="1310185"/>
                <a:gridCol w="1337480"/>
                <a:gridCol w="1241947"/>
                <a:gridCol w="1241946"/>
                <a:gridCol w="1255593"/>
              </a:tblGrid>
              <a:tr h="847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MITEF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In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6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A184C"/>
                          </a:solidFill>
                          <a:effectLst/>
                          <a:latin typeface="Trebuchet MS" pitchFamily="34" charset="0"/>
                        </a:rPr>
                        <a:t>Fondo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30M€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&gt;50M€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&gt;30M€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&gt;30M€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&gt;30M€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319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A184C"/>
                          </a:solidFill>
                          <a:effectLst/>
                          <a:latin typeface="Trebuchet MS" pitchFamily="34" charset="0"/>
                        </a:rPr>
                        <a:t>Importe </a:t>
                      </a:r>
                      <a:r>
                        <a:rPr kumimoji="0" lang="es-E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A184C"/>
                          </a:solidFill>
                          <a:effectLst/>
                          <a:latin typeface="Trebuchet MS" pitchFamily="34" charset="0"/>
                        </a:rPr>
                        <a:t>op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A184C"/>
                          </a:solidFill>
                          <a:effectLst/>
                          <a:latin typeface="Trebuchet MS" pitchFamily="34" charset="0"/>
                        </a:rPr>
                        <a:t>.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Hasta 2M€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Hasta 3M€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&gt; 4M€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Hasta 4M€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&gt;0,5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114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A184C"/>
                          </a:solidFill>
                          <a:effectLst/>
                          <a:latin typeface="Trebuchet MS" pitchFamily="34" charset="0"/>
                        </a:rPr>
                        <a:t>Perfil de inversión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Tecnología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Biotech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Biotech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  TIC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Cleantech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 eco-</a:t>
                      </a:r>
                      <a:r>
                        <a:rPr kumimoji="0" lang="es-E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energy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Software Internet </a:t>
                      </a:r>
                      <a:r>
                        <a:rPr kumimoji="0" lang="es-ES_tradnl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Cleantech</a:t>
                      </a: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 Security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Healthcare</a:t>
                      </a: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kumimoji="0" lang="es-ES_tradnl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Biotech</a:t>
                      </a: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 Tecnología Teleco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Biotech</a:t>
                      </a:r>
                      <a:endParaRPr kumimoji="0" lang="es-ES_tradn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Ciencias de la vida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5" cstate="print"/>
          <a:srcRect l="14776" t="20239" r="68321" b="65791"/>
          <a:stretch>
            <a:fillRect/>
          </a:stretch>
        </p:blipFill>
        <p:spPr bwMode="auto">
          <a:xfrm>
            <a:off x="1624083" y="3575736"/>
            <a:ext cx="1083248" cy="45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http://www.caixacapitalrisc.es/templates/ccr/img/logo.gif"/>
          <p:cNvPicPr>
            <a:picLocks noChangeAspect="1" noChangeArrowheads="1"/>
          </p:cNvPicPr>
          <p:nvPr/>
        </p:nvPicPr>
        <p:blipFill>
          <a:blip r:embed="rId6" cstate="print"/>
          <a:srcRect b="21356"/>
          <a:stretch>
            <a:fillRect/>
          </a:stretch>
        </p:blipFill>
        <p:spPr bwMode="auto">
          <a:xfrm>
            <a:off x="2994309" y="3568822"/>
            <a:ext cx="990837" cy="525531"/>
          </a:xfrm>
          <a:prstGeom prst="rect">
            <a:avLst/>
          </a:prstGeom>
          <a:noFill/>
        </p:spPr>
      </p:pic>
      <p:pic>
        <p:nvPicPr>
          <p:cNvPr id="17413" name="Picture 5" descr="DEMETER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99777" y="3548441"/>
            <a:ext cx="1195553" cy="485443"/>
          </a:xfrm>
          <a:prstGeom prst="rect">
            <a:avLst/>
          </a:prstGeom>
          <a:noFill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9" cstate="print"/>
          <a:srcRect l="10933" t="20403" r="71381" b="70284"/>
          <a:stretch>
            <a:fillRect/>
          </a:stretch>
        </p:blipFill>
        <p:spPr bwMode="auto">
          <a:xfrm>
            <a:off x="5431811" y="3657624"/>
            <a:ext cx="1105467" cy="40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Talde - Capital Riesg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 l="38787" b="11797"/>
          <a:stretch>
            <a:fillRect/>
          </a:stretch>
        </p:blipFill>
        <p:spPr bwMode="auto">
          <a:xfrm>
            <a:off x="6701052" y="3563817"/>
            <a:ext cx="1146412" cy="612398"/>
          </a:xfrm>
          <a:prstGeom prst="rect">
            <a:avLst/>
          </a:prstGeom>
          <a:noFill/>
        </p:spPr>
      </p:pic>
      <p:pic>
        <p:nvPicPr>
          <p:cNvPr id="17419" name="Picture 11" descr="CRB Inverbío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 l="28852" b="18575"/>
          <a:stretch>
            <a:fillRect/>
          </a:stretch>
        </p:blipFill>
        <p:spPr bwMode="auto">
          <a:xfrm>
            <a:off x="8011237" y="3699088"/>
            <a:ext cx="982639" cy="449831"/>
          </a:xfrm>
          <a:prstGeom prst="rect">
            <a:avLst/>
          </a:prstGeom>
          <a:noFill/>
        </p:spPr>
      </p:pic>
      <p:sp>
        <p:nvSpPr>
          <p:cNvPr id="20" name="19 CuadroTexto"/>
          <p:cNvSpPr txBox="1"/>
          <p:nvPr/>
        </p:nvSpPr>
        <p:spPr>
          <a:xfrm>
            <a:off x="6350821" y="3498371"/>
            <a:ext cx="368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*</a:t>
            </a:r>
            <a:endParaRPr lang="es-ES" sz="16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7581413" y="3500643"/>
            <a:ext cx="368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*</a:t>
            </a:r>
            <a:endParaRPr lang="es-E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Forma libre"/>
          <p:cNvSpPr>
            <a:spLocks/>
          </p:cNvSpPr>
          <p:nvPr/>
        </p:nvSpPr>
        <p:spPr bwMode="auto">
          <a:xfrm>
            <a:off x="457200" y="273050"/>
            <a:ext cx="8228013" cy="58578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prstDash val="solid"/>
            <a:round/>
            <a:headEnd/>
            <a:tailEnd/>
          </a:ln>
        </p:spPr>
        <p:txBody>
          <a:bodyPr wrap="none" lIns="81631" tIns="42448" rIns="81631" bIns="42448" anchor="ctr"/>
          <a:lstStyle/>
          <a:p>
            <a:endParaRPr lang="es-ES"/>
          </a:p>
        </p:txBody>
      </p:sp>
      <p:sp>
        <p:nvSpPr>
          <p:cNvPr id="26626" name="Line 11"/>
          <p:cNvSpPr>
            <a:spLocks noChangeShapeType="1"/>
          </p:cNvSpPr>
          <p:nvPr/>
        </p:nvSpPr>
        <p:spPr bwMode="auto">
          <a:xfrm>
            <a:off x="307975" y="857250"/>
            <a:ext cx="8528050" cy="0"/>
          </a:xfrm>
          <a:prstGeom prst="line">
            <a:avLst/>
          </a:prstGeom>
          <a:noFill/>
          <a:ln w="6350">
            <a:solidFill>
              <a:srgbClr val="921A5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6627" name="Rectangle 13"/>
          <p:cNvSpPr txBox="1">
            <a:spLocks noChangeArrowheads="1"/>
          </p:cNvSpPr>
          <p:nvPr/>
        </p:nvSpPr>
        <p:spPr bwMode="auto">
          <a:xfrm>
            <a:off x="323850" y="465138"/>
            <a:ext cx="85534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ES" sz="2200" dirty="0">
                <a:solidFill>
                  <a:srgbClr val="921A50"/>
                </a:solidFill>
                <a:latin typeface="Trebuchet MS" pitchFamily="34" charset="0"/>
              </a:rPr>
              <a:t>4</a:t>
            </a:r>
            <a:r>
              <a:rPr lang="es-ES" sz="2200" dirty="0" smtClean="0">
                <a:solidFill>
                  <a:srgbClr val="921A50"/>
                </a:solidFill>
                <a:latin typeface="Trebuchet MS" pitchFamily="34" charset="0"/>
              </a:rPr>
              <a:t>. </a:t>
            </a:r>
            <a:r>
              <a:rPr lang="es-ES" sz="2200" dirty="0">
                <a:solidFill>
                  <a:srgbClr val="921A50"/>
                </a:solidFill>
                <a:latin typeface="Trebuchet MS" pitchFamily="34" charset="0"/>
              </a:rPr>
              <a:t>Líneas 2013 - Emprendedores</a:t>
            </a:r>
            <a:endParaRPr lang="es-ES_tradnl" sz="2200" dirty="0">
              <a:solidFill>
                <a:srgbClr val="921A50"/>
              </a:solidFill>
              <a:latin typeface="Trebuchet MS" pitchFamily="34" charset="0"/>
            </a:endParaRPr>
          </a:p>
        </p:txBody>
      </p:sp>
      <p:sp>
        <p:nvSpPr>
          <p:cNvPr id="26628" name="8 Forma libre"/>
          <p:cNvSpPr>
            <a:spLocks noChangeArrowheads="1"/>
          </p:cNvSpPr>
          <p:nvPr/>
        </p:nvSpPr>
        <p:spPr bwMode="auto">
          <a:xfrm>
            <a:off x="1774825" y="1106488"/>
            <a:ext cx="7137400" cy="792162"/>
          </a:xfrm>
          <a:custGeom>
            <a:avLst/>
            <a:gdLst>
              <a:gd name="T0" fmla="*/ 1179223949 w 21600"/>
              <a:gd name="T1" fmla="*/ 0 h 21600"/>
              <a:gd name="T2" fmla="*/ 2147483647 w 21600"/>
              <a:gd name="T3" fmla="*/ 14525940 h 21600"/>
              <a:gd name="T4" fmla="*/ 1179223949 w 21600"/>
              <a:gd name="T5" fmla="*/ 29051880 h 21600"/>
              <a:gd name="T6" fmla="*/ 0 w 21600"/>
              <a:gd name="T7" fmla="*/ 145259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81631" tIns="40816" rIns="81631" bIns="40816"/>
          <a:lstStyle/>
          <a:p>
            <a:pPr algn="just" hangingPunct="0">
              <a:lnSpc>
                <a:spcPct val="102000"/>
              </a:lnSpc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B84747"/>
              </a:solidFill>
              <a:latin typeface="Trebuchet MS" pitchFamily="34" charset="0"/>
              <a:ea typeface="Calibri-Bold"/>
              <a:cs typeface="Calibri-Bold"/>
            </a:endParaRPr>
          </a:p>
          <a:p>
            <a:pPr algn="just" hangingPunct="0">
              <a:lnSpc>
                <a:spcPct val="83000"/>
              </a:lnSpc>
              <a:buFont typeface="Wingdings" pitchFamily="2" charset="2"/>
              <a:buChar char="§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000000"/>
              </a:solidFill>
              <a:latin typeface="Trebuchet MS" pitchFamily="34" charset="0"/>
              <a:cs typeface="Calibri" pitchFamily="34" charset="0"/>
            </a:endParaRPr>
          </a:p>
          <a:p>
            <a:pPr algn="just" hangingPunct="0">
              <a:lnSpc>
                <a:spcPct val="102000"/>
              </a:lnSpc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000000"/>
              </a:solidFill>
              <a:latin typeface="Trebuchet MS" pitchFamily="34" charset="0"/>
              <a:cs typeface="Calibri" pitchFamily="34" charset="0"/>
            </a:endParaRPr>
          </a:p>
          <a:p>
            <a:pPr algn="just" hangingPunct="0">
              <a:lnSpc>
                <a:spcPct val="83000"/>
              </a:lnSpc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000000"/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26631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05013" y="1004888"/>
            <a:ext cx="681513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4" rIns="0" bIns="45714" anchor="b"/>
          <a:lstStyle/>
          <a:p>
            <a:pPr algn="just">
              <a:spcBef>
                <a:spcPct val="50000"/>
              </a:spcBef>
            </a:pPr>
            <a:endParaRPr lang="en-GB" sz="1600">
              <a:latin typeface="Trebuchet MS" pitchFamily="34" charset="0"/>
            </a:endParaRPr>
          </a:p>
        </p:txBody>
      </p:sp>
      <p:sp>
        <p:nvSpPr>
          <p:cNvPr id="26632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9709" y="785887"/>
            <a:ext cx="85344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4" rIns="0" bIns="45714" anchor="b"/>
          <a:lstStyle/>
          <a:p>
            <a:pPr algn="just">
              <a:spcBef>
                <a:spcPct val="50000"/>
              </a:spcBef>
            </a:pPr>
            <a:r>
              <a:rPr lang="es-ES_tradnl" sz="1800" dirty="0" smtClean="0">
                <a:latin typeface="Trebuchet MS" pitchFamily="34" charset="0"/>
              </a:rPr>
              <a:t>Nuevas Participaciones en </a:t>
            </a:r>
            <a:r>
              <a:rPr lang="es-ES_tradnl" sz="1800" dirty="0" smtClean="0">
                <a:solidFill>
                  <a:srgbClr val="921A50"/>
                </a:solidFill>
                <a:latin typeface="Trebuchet MS" pitchFamily="34" charset="0"/>
              </a:rPr>
              <a:t>Fondos de Inversión</a:t>
            </a:r>
            <a:endParaRPr lang="es-ES_tradnl" sz="1800" dirty="0">
              <a:solidFill>
                <a:srgbClr val="921A50"/>
              </a:solidFill>
              <a:latin typeface="Trebuchet MS" pitchFamily="34" charset="0"/>
            </a:endParaRPr>
          </a:p>
        </p:txBody>
      </p:sp>
      <p:graphicFrame>
        <p:nvGraphicFramePr>
          <p:cNvPr id="60478" name="Group 62"/>
          <p:cNvGraphicFramePr>
            <a:graphicFrameLocks noGrp="1"/>
          </p:cNvGraphicFramePr>
          <p:nvPr/>
        </p:nvGraphicFramePr>
        <p:xfrm>
          <a:off x="54592" y="2408086"/>
          <a:ext cx="8905874" cy="3865793"/>
        </p:xfrm>
        <a:graphic>
          <a:graphicData uri="http://schemas.openxmlformats.org/drawingml/2006/table">
            <a:tbl>
              <a:tblPr/>
              <a:tblGrid>
                <a:gridCol w="1167596"/>
                <a:gridCol w="1323833"/>
                <a:gridCol w="1419367"/>
                <a:gridCol w="1351129"/>
                <a:gridCol w="1289167"/>
                <a:gridCol w="1159668"/>
                <a:gridCol w="1195114"/>
              </a:tblGrid>
              <a:tr h="598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18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MITEF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18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Sinensis – BBooster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18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18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Clave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Mayor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18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Adara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18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Inveready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184C"/>
                    </a:solidFill>
                  </a:tcPr>
                </a:tc>
              </a:tr>
              <a:tr h="637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A184C"/>
                          </a:solidFill>
                          <a:effectLst/>
                          <a:latin typeface="Trebuchet MS" pitchFamily="34" charset="0"/>
                        </a:rPr>
                        <a:t>Fondo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5M€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12,6M€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10M€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10M€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&gt;30M€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10-15M€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70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A184C"/>
                          </a:solidFill>
                          <a:effectLst/>
                          <a:latin typeface="Trebuchet MS" pitchFamily="34" charset="0"/>
                        </a:rPr>
                        <a:t>Importe por operación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0,2M€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0,2M€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0,1-1M€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0,1-0,1M€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2-4M€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0,5-1,2M€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524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A184C"/>
                          </a:solidFill>
                          <a:effectLst/>
                          <a:latin typeface="Trebuchet MS" pitchFamily="34" charset="0"/>
                        </a:rPr>
                        <a:t>Perfil de inversión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Tecnología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E-</a:t>
                      </a:r>
                      <a:r>
                        <a:rPr kumimoji="0" lang="es-E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commerce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  TIC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E-</a:t>
                      </a:r>
                      <a:r>
                        <a:rPr kumimoji="0" lang="es-E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comerce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, marketing  </a:t>
                      </a:r>
                      <a:r>
                        <a:rPr kumimoji="0" lang="es-E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on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 line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Innovación-generalista</a:t>
                      </a: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TIC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Software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Semicon</a:t>
                      </a: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-ductores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Seguridad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Servicios </a:t>
                      </a:r>
                      <a:r>
                        <a:rPr kumimoji="0" lang="es-ES_tradnl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on</a:t>
                      </a: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 line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Biotech</a:t>
                      </a:r>
                      <a:endParaRPr kumimoji="0" lang="es-ES_tradn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C01AD-5686-420B-8BB6-E1457B8A680D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  <p:pic>
        <p:nvPicPr>
          <p:cNvPr id="15362" name="Picture 2" descr="http://mitef.es/new/wp-content/uploads/2013/02/logo_mitef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74885" y="2481574"/>
            <a:ext cx="1107363" cy="439050"/>
          </a:xfrm>
          <a:prstGeom prst="rect">
            <a:avLst/>
          </a:prstGeom>
          <a:noFill/>
        </p:spPr>
      </p:pic>
      <p:sp>
        <p:nvSpPr>
          <p:cNvPr id="11" name="10 Cerrar llave"/>
          <p:cNvSpPr/>
          <p:nvPr/>
        </p:nvSpPr>
        <p:spPr bwMode="auto">
          <a:xfrm rot="16200000">
            <a:off x="3787253" y="-607321"/>
            <a:ext cx="341194" cy="5459105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11 Cerrar llave"/>
          <p:cNvSpPr/>
          <p:nvPr/>
        </p:nvSpPr>
        <p:spPr bwMode="auto">
          <a:xfrm rot="16200000">
            <a:off x="7664356" y="965586"/>
            <a:ext cx="341194" cy="2263252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97044" y="1252185"/>
            <a:ext cx="4107976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4" rIns="0" bIns="45714" anchor="b"/>
          <a:lstStyle/>
          <a:p>
            <a:pPr algn="just">
              <a:spcBef>
                <a:spcPct val="50000"/>
              </a:spcBef>
            </a:pPr>
            <a:r>
              <a:rPr lang="es-ES_tradnl" sz="1600" dirty="0" smtClean="0">
                <a:latin typeface="Trebuchet MS" pitchFamily="34" charset="0"/>
              </a:rPr>
              <a:t>Implantación en la Comunidad Valenciana*</a:t>
            </a:r>
            <a:endParaRPr lang="es-ES_tradnl" sz="1600" dirty="0">
              <a:solidFill>
                <a:srgbClr val="921A50"/>
              </a:solidFill>
              <a:latin typeface="Trebuchet MS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87152" y="1349995"/>
            <a:ext cx="275684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4" rIns="0" bIns="45714" anchor="b"/>
          <a:lstStyle/>
          <a:p>
            <a:pPr algn="ctr">
              <a:spcBef>
                <a:spcPct val="50000"/>
              </a:spcBef>
            </a:pPr>
            <a:r>
              <a:rPr lang="es-ES_tradnl" sz="1600" dirty="0" smtClean="0">
                <a:latin typeface="Trebuchet MS" pitchFamily="34" charset="0"/>
              </a:rPr>
              <a:t>Invierten 2x compromiso GVA en la </a:t>
            </a:r>
            <a:r>
              <a:rPr lang="es-ES_tradnl" sz="1600" dirty="0" err="1" smtClean="0">
                <a:latin typeface="Trebuchet MS" pitchFamily="34" charset="0"/>
              </a:rPr>
              <a:t>Comunitat</a:t>
            </a:r>
            <a:endParaRPr lang="es-ES_tradnl" sz="1600" dirty="0">
              <a:solidFill>
                <a:srgbClr val="921A50"/>
              </a:solidFill>
              <a:latin typeface="Trebuchet MS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0" y="6280244"/>
            <a:ext cx="33550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latin typeface="+mj-lt"/>
              </a:rPr>
              <a:t>* Firma prevista a lo largo del ejercicio</a:t>
            </a:r>
            <a:endParaRPr lang="es-ES" sz="11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 l="13545" t="15951" r="62500" b="75234"/>
          <a:stretch>
            <a:fillRect/>
          </a:stretch>
        </p:blipFill>
        <p:spPr bwMode="auto">
          <a:xfrm>
            <a:off x="6673755" y="2470244"/>
            <a:ext cx="1050878" cy="50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 l="40821" t="17502" r="40261" b="75921"/>
          <a:stretch>
            <a:fillRect/>
          </a:stretch>
        </p:blipFill>
        <p:spPr bwMode="auto">
          <a:xfrm>
            <a:off x="7808264" y="2470245"/>
            <a:ext cx="1117372" cy="49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logotip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86128" y="2456598"/>
            <a:ext cx="1108732" cy="525438"/>
          </a:xfrm>
          <a:prstGeom prst="rect">
            <a:avLst/>
          </a:prstGeom>
          <a:noFill/>
        </p:spPr>
      </p:pic>
      <p:pic>
        <p:nvPicPr>
          <p:cNvPr id="1032" name="Picture 8" descr="http://www.sherwoodthetribe.com/logo_SHERWOOD.png">
            <a:hlinkClick r:id="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26079" y="2497540"/>
            <a:ext cx="1269002" cy="459332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 cstate="print"/>
          <a:srcRect l="14851" t="18902" r="73284" b="70883"/>
          <a:stretch>
            <a:fillRect/>
          </a:stretch>
        </p:blipFill>
        <p:spPr bwMode="auto">
          <a:xfrm>
            <a:off x="2715904" y="2442948"/>
            <a:ext cx="1146411" cy="5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Forma libre"/>
          <p:cNvSpPr>
            <a:spLocks/>
          </p:cNvSpPr>
          <p:nvPr/>
        </p:nvSpPr>
        <p:spPr bwMode="auto">
          <a:xfrm>
            <a:off x="457200" y="273050"/>
            <a:ext cx="8228013" cy="58578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prstDash val="solid"/>
            <a:round/>
            <a:headEnd/>
            <a:tailEnd/>
          </a:ln>
        </p:spPr>
        <p:txBody>
          <a:bodyPr wrap="none" lIns="81631" tIns="42448" rIns="81631" bIns="42448" anchor="ctr"/>
          <a:lstStyle/>
          <a:p>
            <a:endParaRPr lang="es-ES"/>
          </a:p>
        </p:txBody>
      </p:sp>
      <p:sp>
        <p:nvSpPr>
          <p:cNvPr id="34818" name="Line 11"/>
          <p:cNvSpPr>
            <a:spLocks noChangeShapeType="1"/>
          </p:cNvSpPr>
          <p:nvPr/>
        </p:nvSpPr>
        <p:spPr bwMode="auto">
          <a:xfrm>
            <a:off x="307975" y="857250"/>
            <a:ext cx="8528050" cy="0"/>
          </a:xfrm>
          <a:prstGeom prst="line">
            <a:avLst/>
          </a:prstGeom>
          <a:noFill/>
          <a:ln w="6350">
            <a:solidFill>
              <a:srgbClr val="921A5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19" name="Rectangle 13"/>
          <p:cNvSpPr txBox="1">
            <a:spLocks noChangeArrowheads="1"/>
          </p:cNvSpPr>
          <p:nvPr/>
        </p:nvSpPr>
        <p:spPr bwMode="auto">
          <a:xfrm>
            <a:off x="323850" y="465138"/>
            <a:ext cx="85534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ES" sz="2200" dirty="0" smtClean="0">
                <a:solidFill>
                  <a:srgbClr val="921A50"/>
                </a:solidFill>
                <a:latin typeface="Trebuchet MS" pitchFamily="34" charset="0"/>
              </a:rPr>
              <a:t>4. </a:t>
            </a:r>
            <a:r>
              <a:rPr lang="es-ES" sz="2200" dirty="0">
                <a:solidFill>
                  <a:srgbClr val="921A50"/>
                </a:solidFill>
                <a:latin typeface="Trebuchet MS" pitchFamily="34" charset="0"/>
              </a:rPr>
              <a:t>Líneas 2013 - </a:t>
            </a:r>
            <a:r>
              <a:rPr lang="es-ES" sz="2200" dirty="0" smtClean="0">
                <a:solidFill>
                  <a:srgbClr val="921A50"/>
                </a:solidFill>
                <a:latin typeface="Trebuchet MS" pitchFamily="34" charset="0"/>
              </a:rPr>
              <a:t>Emprendedores</a:t>
            </a:r>
            <a:endParaRPr lang="es-ES_tradnl" sz="2200" dirty="0">
              <a:solidFill>
                <a:srgbClr val="921A50"/>
              </a:solidFill>
              <a:latin typeface="Trebuchet MS" pitchFamily="34" charset="0"/>
            </a:endParaRPr>
          </a:p>
        </p:txBody>
      </p:sp>
      <p:sp>
        <p:nvSpPr>
          <p:cNvPr id="34820" name="8 Forma libre"/>
          <p:cNvSpPr>
            <a:spLocks noChangeArrowheads="1"/>
          </p:cNvSpPr>
          <p:nvPr/>
        </p:nvSpPr>
        <p:spPr bwMode="auto">
          <a:xfrm>
            <a:off x="1774825" y="1106488"/>
            <a:ext cx="7137400" cy="792162"/>
          </a:xfrm>
          <a:custGeom>
            <a:avLst/>
            <a:gdLst>
              <a:gd name="T0" fmla="*/ 1179223949 w 21600"/>
              <a:gd name="T1" fmla="*/ 0 h 21600"/>
              <a:gd name="T2" fmla="*/ 2147483647 w 21600"/>
              <a:gd name="T3" fmla="*/ 14525940 h 21600"/>
              <a:gd name="T4" fmla="*/ 1179223949 w 21600"/>
              <a:gd name="T5" fmla="*/ 29051880 h 21600"/>
              <a:gd name="T6" fmla="*/ 0 w 21600"/>
              <a:gd name="T7" fmla="*/ 145259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81631" tIns="40816" rIns="81631" bIns="40816"/>
          <a:lstStyle/>
          <a:p>
            <a:pPr algn="just" hangingPunct="0">
              <a:lnSpc>
                <a:spcPct val="102000"/>
              </a:lnSpc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B84747"/>
              </a:solidFill>
              <a:latin typeface="Trebuchet MS" pitchFamily="34" charset="0"/>
              <a:ea typeface="Calibri-Bold"/>
              <a:cs typeface="Calibri-Bold"/>
            </a:endParaRPr>
          </a:p>
          <a:p>
            <a:pPr algn="just" hangingPunct="0">
              <a:lnSpc>
                <a:spcPct val="83000"/>
              </a:lnSpc>
              <a:buFont typeface="Wingdings" pitchFamily="2" charset="2"/>
              <a:buChar char="§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000000"/>
              </a:solidFill>
              <a:latin typeface="Trebuchet MS" pitchFamily="34" charset="0"/>
              <a:cs typeface="Calibri" pitchFamily="34" charset="0"/>
            </a:endParaRPr>
          </a:p>
          <a:p>
            <a:pPr algn="just" hangingPunct="0">
              <a:lnSpc>
                <a:spcPct val="102000"/>
              </a:lnSpc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000000"/>
              </a:solidFill>
              <a:latin typeface="Trebuchet MS" pitchFamily="34" charset="0"/>
              <a:cs typeface="Calibri" pitchFamily="34" charset="0"/>
            </a:endParaRPr>
          </a:p>
          <a:p>
            <a:pPr algn="just" hangingPunct="0">
              <a:lnSpc>
                <a:spcPct val="83000"/>
              </a:lnSpc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000000"/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34823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6035" y="1032207"/>
            <a:ext cx="86312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4" rIns="0" bIns="45714" anchor="b"/>
          <a:lstStyle/>
          <a:p>
            <a:pPr algn="just">
              <a:spcBef>
                <a:spcPct val="50000"/>
              </a:spcBef>
            </a:pPr>
            <a:r>
              <a:rPr lang="es-ES_tradnl" sz="1800" b="0" dirty="0">
                <a:latin typeface="Trebuchet MS" pitchFamily="34" charset="0"/>
              </a:rPr>
              <a:t>Se financiará el acceso al Mercado Alternativo Bursátil </a:t>
            </a:r>
            <a:r>
              <a:rPr lang="es-ES_tradnl" sz="1800" b="0" dirty="0" smtClean="0">
                <a:latin typeface="Trebuchet MS" pitchFamily="34" charset="0"/>
              </a:rPr>
              <a:t>o mercados extranjeros similares de </a:t>
            </a:r>
            <a:r>
              <a:rPr lang="es-ES_tradnl" sz="1800" b="0" dirty="0">
                <a:latin typeface="Trebuchet MS" pitchFamily="34" charset="0"/>
              </a:rPr>
              <a:t>las empresas valencianas. </a:t>
            </a:r>
            <a:endParaRPr lang="en-GB" sz="1800" b="0" dirty="0">
              <a:latin typeface="Trebuchet MS" pitchFamily="34" charset="0"/>
            </a:endParaRPr>
          </a:p>
        </p:txBody>
      </p:sp>
      <p:graphicFrame>
        <p:nvGraphicFramePr>
          <p:cNvPr id="42019" name="Group 35"/>
          <p:cNvGraphicFramePr>
            <a:graphicFrameLocks noGrp="1"/>
          </p:cNvGraphicFramePr>
          <p:nvPr/>
        </p:nvGraphicFramePr>
        <p:xfrm>
          <a:off x="1992573" y="2311543"/>
          <a:ext cx="5527343" cy="1785744"/>
        </p:xfrm>
        <a:graphic>
          <a:graphicData uri="http://schemas.openxmlformats.org/drawingml/2006/table">
            <a:tbl>
              <a:tblPr/>
              <a:tblGrid>
                <a:gridCol w="5527343"/>
              </a:tblGrid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Línea salida al MAB o Mercados Extranjeros Similares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184C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B142B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Dotación: 1M€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B142B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Financiación de los gastos de salida al MAB para empresas valencianas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B142B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Importes: hasta 250.000€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B142B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</a:rPr>
                        <a:t>Plazo: hasta 3 años.</a:t>
                      </a:r>
                    </a:p>
                  </a:txBody>
                  <a:tcPr marL="90000" marR="90000" marT="360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C01AD-5686-420B-8BB6-E1457B8A680D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Forma libre"/>
          <p:cNvSpPr>
            <a:spLocks/>
          </p:cNvSpPr>
          <p:nvPr/>
        </p:nvSpPr>
        <p:spPr bwMode="auto">
          <a:xfrm>
            <a:off x="457200" y="273050"/>
            <a:ext cx="8228013" cy="58578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prstDash val="solid"/>
            <a:round/>
            <a:headEnd/>
            <a:tailEnd/>
          </a:ln>
        </p:spPr>
        <p:txBody>
          <a:bodyPr wrap="none" lIns="81631" tIns="42448" rIns="81631" bIns="42448" anchor="ctr"/>
          <a:lstStyle/>
          <a:p>
            <a:endParaRPr lang="es-ES"/>
          </a:p>
        </p:txBody>
      </p:sp>
      <p:sp>
        <p:nvSpPr>
          <p:cNvPr id="34818" name="Line 11"/>
          <p:cNvSpPr>
            <a:spLocks noChangeShapeType="1"/>
          </p:cNvSpPr>
          <p:nvPr/>
        </p:nvSpPr>
        <p:spPr bwMode="auto">
          <a:xfrm>
            <a:off x="307975" y="857250"/>
            <a:ext cx="8528050" cy="0"/>
          </a:xfrm>
          <a:prstGeom prst="line">
            <a:avLst/>
          </a:prstGeom>
          <a:noFill/>
          <a:ln w="6350">
            <a:solidFill>
              <a:srgbClr val="921A5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4819" name="Rectangle 13"/>
          <p:cNvSpPr txBox="1">
            <a:spLocks noChangeArrowheads="1"/>
          </p:cNvSpPr>
          <p:nvPr/>
        </p:nvSpPr>
        <p:spPr bwMode="auto">
          <a:xfrm>
            <a:off x="323850" y="465138"/>
            <a:ext cx="85534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ES" sz="2200" dirty="0" smtClean="0">
                <a:solidFill>
                  <a:srgbClr val="921A50"/>
                </a:solidFill>
                <a:latin typeface="Trebuchet MS" pitchFamily="34" charset="0"/>
              </a:rPr>
              <a:t>5. Personas de Contacto</a:t>
            </a:r>
            <a:endParaRPr lang="es-ES_tradnl" sz="2200" dirty="0">
              <a:solidFill>
                <a:srgbClr val="921A50"/>
              </a:solidFill>
              <a:latin typeface="Trebuchet MS" pitchFamily="34" charset="0"/>
            </a:endParaRPr>
          </a:p>
        </p:txBody>
      </p:sp>
      <p:sp>
        <p:nvSpPr>
          <p:cNvPr id="34820" name="8 Forma libre"/>
          <p:cNvSpPr>
            <a:spLocks noChangeArrowheads="1"/>
          </p:cNvSpPr>
          <p:nvPr/>
        </p:nvSpPr>
        <p:spPr bwMode="auto">
          <a:xfrm>
            <a:off x="1774825" y="1106488"/>
            <a:ext cx="7137400" cy="792162"/>
          </a:xfrm>
          <a:custGeom>
            <a:avLst/>
            <a:gdLst>
              <a:gd name="T0" fmla="*/ 1179223949 w 21600"/>
              <a:gd name="T1" fmla="*/ 0 h 21600"/>
              <a:gd name="T2" fmla="*/ 2147483647 w 21600"/>
              <a:gd name="T3" fmla="*/ 14525940 h 21600"/>
              <a:gd name="T4" fmla="*/ 1179223949 w 21600"/>
              <a:gd name="T5" fmla="*/ 29051880 h 21600"/>
              <a:gd name="T6" fmla="*/ 0 w 21600"/>
              <a:gd name="T7" fmla="*/ 145259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81631" tIns="40816" rIns="81631" bIns="40816"/>
          <a:lstStyle/>
          <a:p>
            <a:pPr algn="just" hangingPunct="0">
              <a:lnSpc>
                <a:spcPct val="102000"/>
              </a:lnSpc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B84747"/>
              </a:solidFill>
              <a:latin typeface="Trebuchet MS" pitchFamily="34" charset="0"/>
              <a:ea typeface="Calibri-Bold"/>
              <a:cs typeface="Calibri-Bold"/>
            </a:endParaRPr>
          </a:p>
          <a:p>
            <a:pPr algn="just" hangingPunct="0">
              <a:lnSpc>
                <a:spcPct val="83000"/>
              </a:lnSpc>
              <a:buFont typeface="Wingdings" pitchFamily="2" charset="2"/>
              <a:buChar char="§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000000"/>
              </a:solidFill>
              <a:latin typeface="Trebuchet MS" pitchFamily="34" charset="0"/>
              <a:cs typeface="Calibri" pitchFamily="34" charset="0"/>
            </a:endParaRPr>
          </a:p>
          <a:p>
            <a:pPr algn="just" hangingPunct="0">
              <a:lnSpc>
                <a:spcPct val="102000"/>
              </a:lnSpc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000000"/>
              </a:solidFill>
              <a:latin typeface="Trebuchet MS" pitchFamily="34" charset="0"/>
              <a:cs typeface="Calibri" pitchFamily="34" charset="0"/>
            </a:endParaRPr>
          </a:p>
          <a:p>
            <a:pPr algn="just" hangingPunct="0">
              <a:lnSpc>
                <a:spcPct val="83000"/>
              </a:lnSpc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000000"/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9" name="Rectangle 13"/>
          <p:cNvSpPr txBox="1">
            <a:spLocks noChangeArrowheads="1"/>
          </p:cNvSpPr>
          <p:nvPr/>
        </p:nvSpPr>
        <p:spPr bwMode="auto">
          <a:xfrm>
            <a:off x="0" y="2187040"/>
            <a:ext cx="8553450" cy="11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s-ES" sz="2800" dirty="0" smtClean="0">
                <a:solidFill>
                  <a:srgbClr val="921A50"/>
                </a:solidFill>
                <a:latin typeface="Trebuchet MS" pitchFamily="34" charset="0"/>
              </a:rPr>
              <a:t>Inmaculada Bea</a:t>
            </a:r>
          </a:p>
          <a:p>
            <a:pPr algn="ctr" eaLnBrk="0" hangingPunct="0"/>
            <a:r>
              <a:rPr lang="es-ES" sz="2800" dirty="0" smtClean="0">
                <a:solidFill>
                  <a:srgbClr val="921A50"/>
                </a:solidFill>
                <a:latin typeface="Trebuchet MS" pitchFamily="34" charset="0"/>
                <a:hlinkClick r:id="rId3"/>
              </a:rPr>
              <a:t>bea_inm@gva.es</a:t>
            </a:r>
            <a:endParaRPr lang="es-ES" sz="2800" dirty="0" smtClean="0">
              <a:solidFill>
                <a:srgbClr val="921A50"/>
              </a:solidFill>
              <a:latin typeface="Trebuchet MS" pitchFamily="34" charset="0"/>
            </a:endParaRPr>
          </a:p>
          <a:p>
            <a:pPr algn="ctr" eaLnBrk="0" hangingPunct="0"/>
            <a:r>
              <a:rPr lang="es-ES" sz="2800" dirty="0" smtClean="0">
                <a:solidFill>
                  <a:srgbClr val="921A50"/>
                </a:solidFill>
                <a:latin typeface="Trebuchet MS" pitchFamily="34" charset="0"/>
              </a:rPr>
              <a:t>961 97 17 00</a:t>
            </a:r>
            <a:r>
              <a:rPr lang="es-ES" sz="2800" dirty="0" smtClean="0"/>
              <a:t/>
            </a:r>
            <a:br>
              <a:rPr lang="es-ES" sz="2800" dirty="0" smtClean="0"/>
            </a:br>
            <a:endParaRPr lang="es-ES_tradnl" sz="2800" dirty="0">
              <a:solidFill>
                <a:srgbClr val="921A5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590550" y="2784405"/>
            <a:ext cx="85534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ES_tradnl" sz="4000" kern="0" dirty="0" smtClean="0">
                <a:solidFill>
                  <a:srgbClr val="921A50"/>
                </a:solidFill>
                <a:latin typeface="+mj-lt"/>
                <a:ea typeface="+mj-ea"/>
                <a:cs typeface="+mj-cs"/>
              </a:rPr>
              <a:t>1. Datos Históricos</a:t>
            </a:r>
            <a:endParaRPr lang="es-ES_tradnl" sz="4000" kern="0" dirty="0">
              <a:solidFill>
                <a:srgbClr val="921A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C01AD-5686-420B-8BB6-E1457B8A680D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Forma libre"/>
          <p:cNvSpPr>
            <a:spLocks/>
          </p:cNvSpPr>
          <p:nvPr/>
        </p:nvSpPr>
        <p:spPr bwMode="auto">
          <a:xfrm>
            <a:off x="457200" y="273050"/>
            <a:ext cx="8228013" cy="58578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prstDash val="solid"/>
            <a:round/>
            <a:headEnd/>
            <a:tailEnd/>
          </a:ln>
        </p:spPr>
        <p:txBody>
          <a:bodyPr wrap="none" lIns="81631" tIns="42448" rIns="81631" bIns="42448" anchor="ctr"/>
          <a:lstStyle/>
          <a:p>
            <a:endParaRPr lang="es-ES"/>
          </a:p>
        </p:txBody>
      </p:sp>
      <p:sp>
        <p:nvSpPr>
          <p:cNvPr id="14338" name="3 CuadroTexto"/>
          <p:cNvSpPr txBox="1">
            <a:spLocks noChangeArrowheads="1"/>
          </p:cNvSpPr>
          <p:nvPr/>
        </p:nvSpPr>
        <p:spPr bwMode="auto">
          <a:xfrm>
            <a:off x="490538" y="1616075"/>
            <a:ext cx="8524875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31" tIns="40816" rIns="81631" bIns="40816"/>
          <a:lstStyle/>
          <a:p>
            <a:pPr hangingPunct="0">
              <a:lnSpc>
                <a:spcPct val="93000"/>
              </a:lnSpc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339" name="Line 11"/>
          <p:cNvSpPr>
            <a:spLocks noChangeShapeType="1"/>
          </p:cNvSpPr>
          <p:nvPr/>
        </p:nvSpPr>
        <p:spPr bwMode="auto">
          <a:xfrm>
            <a:off x="307975" y="857250"/>
            <a:ext cx="8528050" cy="0"/>
          </a:xfrm>
          <a:prstGeom prst="line">
            <a:avLst/>
          </a:prstGeom>
          <a:noFill/>
          <a:ln w="6350">
            <a:solidFill>
              <a:srgbClr val="921A5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40" name="Rectangle 13"/>
          <p:cNvSpPr txBox="1">
            <a:spLocks noChangeArrowheads="1"/>
          </p:cNvSpPr>
          <p:nvPr/>
        </p:nvSpPr>
        <p:spPr bwMode="auto">
          <a:xfrm>
            <a:off x="323850" y="465138"/>
            <a:ext cx="85534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ES" sz="2200" dirty="0">
                <a:solidFill>
                  <a:srgbClr val="921A50"/>
                </a:solidFill>
                <a:latin typeface="Trebuchet MS" pitchFamily="34" charset="0"/>
              </a:rPr>
              <a:t>1.Histórico </a:t>
            </a:r>
            <a:r>
              <a:rPr lang="es-ES" sz="2200" dirty="0" smtClean="0">
                <a:solidFill>
                  <a:srgbClr val="921A50"/>
                </a:solidFill>
                <a:latin typeface="Trebuchet MS" pitchFamily="34" charset="0"/>
              </a:rPr>
              <a:t>IVF (Instituto Valenciano de Finanzas)</a:t>
            </a:r>
            <a:endParaRPr lang="es-ES_tradnl" sz="2200" dirty="0">
              <a:solidFill>
                <a:srgbClr val="921A50"/>
              </a:solidFill>
              <a:latin typeface="Trebuchet MS" pitchFamily="34" charset="0"/>
            </a:endParaRPr>
          </a:p>
        </p:txBody>
      </p:sp>
      <p:sp>
        <p:nvSpPr>
          <p:cNvPr id="14341" name="8 Forma libre"/>
          <p:cNvSpPr>
            <a:spLocks noChangeArrowheads="1"/>
          </p:cNvSpPr>
          <p:nvPr/>
        </p:nvSpPr>
        <p:spPr bwMode="auto">
          <a:xfrm>
            <a:off x="1774825" y="1106488"/>
            <a:ext cx="6837363" cy="792162"/>
          </a:xfrm>
          <a:custGeom>
            <a:avLst/>
            <a:gdLst>
              <a:gd name="T0" fmla="*/ 1082165194 w 21600"/>
              <a:gd name="T1" fmla="*/ 0 h 21600"/>
              <a:gd name="T2" fmla="*/ 2147483647 w 21600"/>
              <a:gd name="T3" fmla="*/ 14525940 h 21600"/>
              <a:gd name="T4" fmla="*/ 1082165194 w 21600"/>
              <a:gd name="T5" fmla="*/ 29051880 h 21600"/>
              <a:gd name="T6" fmla="*/ 0 w 21600"/>
              <a:gd name="T7" fmla="*/ 145259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81631" tIns="40816" rIns="81631" bIns="40816"/>
          <a:lstStyle/>
          <a:p>
            <a:pPr algn="just" hangingPunct="0">
              <a:lnSpc>
                <a:spcPct val="102000"/>
              </a:lnSpc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B84747"/>
              </a:solidFill>
              <a:latin typeface="Trebuchet MS" pitchFamily="34" charset="0"/>
              <a:ea typeface="Calibri-Bold"/>
              <a:cs typeface="Calibri-Bold"/>
            </a:endParaRPr>
          </a:p>
          <a:p>
            <a:pPr algn="just" hangingPunct="0">
              <a:lnSpc>
                <a:spcPct val="83000"/>
              </a:lnSpc>
              <a:buFont typeface="Wingdings" pitchFamily="2" charset="2"/>
              <a:buChar char="§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000000"/>
              </a:solidFill>
              <a:latin typeface="Trebuchet MS" pitchFamily="34" charset="0"/>
              <a:cs typeface="Calibri" pitchFamily="34" charset="0"/>
            </a:endParaRPr>
          </a:p>
          <a:p>
            <a:pPr algn="just" hangingPunct="0">
              <a:lnSpc>
                <a:spcPct val="102000"/>
              </a:lnSpc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000000"/>
              </a:solidFill>
              <a:latin typeface="Trebuchet MS" pitchFamily="34" charset="0"/>
              <a:cs typeface="Calibri" pitchFamily="34" charset="0"/>
            </a:endParaRPr>
          </a:p>
          <a:p>
            <a:pPr algn="just" hangingPunct="0">
              <a:lnSpc>
                <a:spcPct val="83000"/>
              </a:lnSpc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000000"/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1434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05013" y="1004888"/>
            <a:ext cx="681513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4" rIns="0" bIns="45714" anchor="b"/>
          <a:lstStyle/>
          <a:p>
            <a:pPr algn="just">
              <a:spcBef>
                <a:spcPct val="50000"/>
              </a:spcBef>
            </a:pPr>
            <a:endParaRPr lang="en-GB" sz="1600">
              <a:latin typeface="Trebuchet MS" pitchFamily="34" charset="0"/>
            </a:endParaRPr>
          </a:p>
        </p:txBody>
      </p:sp>
      <p:sp>
        <p:nvSpPr>
          <p:cNvPr id="14345" name="Rectangle 34"/>
          <p:cNvSpPr>
            <a:spLocks noChangeArrowheads="1"/>
          </p:cNvSpPr>
          <p:nvPr/>
        </p:nvSpPr>
        <p:spPr bwMode="auto">
          <a:xfrm>
            <a:off x="327546" y="1219200"/>
            <a:ext cx="84418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800" b="0" dirty="0">
                <a:latin typeface="Trebuchet MS" pitchFamily="34" charset="0"/>
              </a:rPr>
              <a:t>Desde finales de 2011 hasta </a:t>
            </a:r>
            <a:r>
              <a:rPr lang="es-ES_tradnl" sz="1800" b="0" dirty="0" smtClean="0">
                <a:latin typeface="Trebuchet MS" pitchFamily="34" charset="0"/>
              </a:rPr>
              <a:t>diciembre 2012, </a:t>
            </a:r>
            <a:r>
              <a:rPr lang="es-ES_tradnl" sz="1800" b="0" dirty="0">
                <a:latin typeface="Trebuchet MS" pitchFamily="34" charset="0"/>
              </a:rPr>
              <a:t>el IVF ha financiado un total de 75 emprendedores y/o empresas innovadoras mediante préstamos participativos por 11 M€.</a:t>
            </a:r>
          </a:p>
        </p:txBody>
      </p:sp>
      <p:graphicFrame>
        <p:nvGraphicFramePr>
          <p:cNvPr id="48209" name="Group 81"/>
          <p:cNvGraphicFramePr>
            <a:graphicFrameLocks noGrp="1"/>
          </p:cNvGraphicFramePr>
          <p:nvPr/>
        </p:nvGraphicFramePr>
        <p:xfrm>
          <a:off x="350838" y="2317599"/>
          <a:ext cx="8496300" cy="3500438"/>
        </p:xfrm>
        <a:graphic>
          <a:graphicData uri="http://schemas.openxmlformats.org/drawingml/2006/table">
            <a:tbl>
              <a:tblPr/>
              <a:tblGrid>
                <a:gridCol w="2100262"/>
                <a:gridCol w="1787525"/>
                <a:gridCol w="1584325"/>
                <a:gridCol w="1512888"/>
                <a:gridCol w="1511300"/>
              </a:tblGrid>
              <a:tr h="757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18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Línea IVF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Emprendedores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18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Línea IVF Business Angels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18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Línea IVF Crecimiento Empresarial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18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Total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184C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184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Nº de operaciones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41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78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184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Importe concedido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4,4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4,6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11,0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184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Préstamo medio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0,106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0,180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0,182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0,141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184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Inversión financiada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9,8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23,8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35,6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184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Empleo a crear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401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298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167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866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184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Empleo actual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119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202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160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481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C01AD-5686-420B-8BB6-E1457B8A680D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Forma libre"/>
          <p:cNvSpPr>
            <a:spLocks/>
          </p:cNvSpPr>
          <p:nvPr/>
        </p:nvSpPr>
        <p:spPr bwMode="auto">
          <a:xfrm>
            <a:off x="457200" y="273050"/>
            <a:ext cx="8228013" cy="58578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prstDash val="solid"/>
            <a:round/>
            <a:headEnd/>
            <a:tailEnd/>
          </a:ln>
        </p:spPr>
        <p:txBody>
          <a:bodyPr wrap="none" lIns="81631" tIns="42448" rIns="81631" bIns="42448" anchor="ctr"/>
          <a:lstStyle/>
          <a:p>
            <a:endParaRPr lang="es-ES"/>
          </a:p>
        </p:txBody>
      </p:sp>
      <p:sp>
        <p:nvSpPr>
          <p:cNvPr id="14338" name="3 CuadroTexto"/>
          <p:cNvSpPr txBox="1">
            <a:spLocks noChangeArrowheads="1"/>
          </p:cNvSpPr>
          <p:nvPr/>
        </p:nvSpPr>
        <p:spPr bwMode="auto">
          <a:xfrm>
            <a:off x="490538" y="1616075"/>
            <a:ext cx="8524875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31" tIns="40816" rIns="81631" bIns="40816"/>
          <a:lstStyle/>
          <a:p>
            <a:pPr hangingPunct="0">
              <a:lnSpc>
                <a:spcPct val="93000"/>
              </a:lnSpc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339" name="Line 11"/>
          <p:cNvSpPr>
            <a:spLocks noChangeShapeType="1"/>
          </p:cNvSpPr>
          <p:nvPr/>
        </p:nvSpPr>
        <p:spPr bwMode="auto">
          <a:xfrm>
            <a:off x="307975" y="857250"/>
            <a:ext cx="8528050" cy="0"/>
          </a:xfrm>
          <a:prstGeom prst="line">
            <a:avLst/>
          </a:prstGeom>
          <a:noFill/>
          <a:ln w="6350">
            <a:solidFill>
              <a:srgbClr val="921A5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40" name="Rectangle 13"/>
          <p:cNvSpPr txBox="1">
            <a:spLocks noChangeArrowheads="1"/>
          </p:cNvSpPr>
          <p:nvPr/>
        </p:nvSpPr>
        <p:spPr bwMode="auto">
          <a:xfrm>
            <a:off x="323850" y="465138"/>
            <a:ext cx="85534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ES" sz="2200" dirty="0">
                <a:solidFill>
                  <a:srgbClr val="921A50"/>
                </a:solidFill>
                <a:latin typeface="Trebuchet MS" pitchFamily="34" charset="0"/>
              </a:rPr>
              <a:t>1.Histórico </a:t>
            </a:r>
            <a:r>
              <a:rPr lang="es-ES" sz="2200" dirty="0" smtClean="0">
                <a:solidFill>
                  <a:srgbClr val="921A50"/>
                </a:solidFill>
                <a:latin typeface="Trebuchet MS" pitchFamily="34" charset="0"/>
              </a:rPr>
              <a:t>IVF (Instituto Valenciano de Finanzas)</a:t>
            </a:r>
            <a:endParaRPr lang="es-ES_tradnl" sz="2200" dirty="0">
              <a:solidFill>
                <a:srgbClr val="921A50"/>
              </a:solidFill>
              <a:latin typeface="Trebuchet MS" pitchFamily="34" charset="0"/>
            </a:endParaRPr>
          </a:p>
        </p:txBody>
      </p:sp>
      <p:sp>
        <p:nvSpPr>
          <p:cNvPr id="14341" name="8 Forma libre"/>
          <p:cNvSpPr>
            <a:spLocks noChangeArrowheads="1"/>
          </p:cNvSpPr>
          <p:nvPr/>
        </p:nvSpPr>
        <p:spPr bwMode="auto">
          <a:xfrm>
            <a:off x="1774825" y="1106488"/>
            <a:ext cx="6837363" cy="792162"/>
          </a:xfrm>
          <a:custGeom>
            <a:avLst/>
            <a:gdLst>
              <a:gd name="T0" fmla="*/ 1082165194 w 21600"/>
              <a:gd name="T1" fmla="*/ 0 h 21600"/>
              <a:gd name="T2" fmla="*/ 2147483647 w 21600"/>
              <a:gd name="T3" fmla="*/ 14525940 h 21600"/>
              <a:gd name="T4" fmla="*/ 1082165194 w 21600"/>
              <a:gd name="T5" fmla="*/ 29051880 h 21600"/>
              <a:gd name="T6" fmla="*/ 0 w 21600"/>
              <a:gd name="T7" fmla="*/ 145259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81631" tIns="40816" rIns="81631" bIns="40816"/>
          <a:lstStyle/>
          <a:p>
            <a:pPr algn="just" hangingPunct="0">
              <a:lnSpc>
                <a:spcPct val="102000"/>
              </a:lnSpc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B84747"/>
              </a:solidFill>
              <a:latin typeface="Trebuchet MS" pitchFamily="34" charset="0"/>
              <a:ea typeface="Calibri-Bold"/>
              <a:cs typeface="Calibri-Bold"/>
            </a:endParaRPr>
          </a:p>
          <a:p>
            <a:pPr algn="just" hangingPunct="0">
              <a:lnSpc>
                <a:spcPct val="83000"/>
              </a:lnSpc>
              <a:buFont typeface="Wingdings" pitchFamily="2" charset="2"/>
              <a:buChar char="§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000000"/>
              </a:solidFill>
              <a:latin typeface="Trebuchet MS" pitchFamily="34" charset="0"/>
              <a:cs typeface="Calibri" pitchFamily="34" charset="0"/>
            </a:endParaRPr>
          </a:p>
          <a:p>
            <a:pPr algn="just" hangingPunct="0">
              <a:lnSpc>
                <a:spcPct val="102000"/>
              </a:lnSpc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000000"/>
              </a:solidFill>
              <a:latin typeface="Trebuchet MS" pitchFamily="34" charset="0"/>
              <a:cs typeface="Calibri" pitchFamily="34" charset="0"/>
            </a:endParaRPr>
          </a:p>
          <a:p>
            <a:pPr algn="just" hangingPunct="0">
              <a:lnSpc>
                <a:spcPct val="83000"/>
              </a:lnSpc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000000"/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14344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05013" y="1004888"/>
            <a:ext cx="681513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4" rIns="0" bIns="45714" anchor="b"/>
          <a:lstStyle/>
          <a:p>
            <a:pPr algn="just">
              <a:spcBef>
                <a:spcPct val="50000"/>
              </a:spcBef>
            </a:pPr>
            <a:endParaRPr lang="en-GB" sz="1600">
              <a:latin typeface="Trebuchet MS" pitchFamily="34" charset="0"/>
            </a:endParaRP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C01AD-5686-420B-8BB6-E1457B8A680D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87871" y="1337482"/>
          <a:ext cx="8172141" cy="4763068"/>
        </p:xfrm>
        <a:graphic>
          <a:graphicData uri="http://schemas.openxmlformats.org/presentationml/2006/ole">
            <p:oleObj spid="_x0000_s2050" name="Gráfico" r:id="rId5" imgW="5886416" imgH="3581273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590550" y="2784405"/>
            <a:ext cx="85534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ES_tradnl" sz="4000" kern="0" dirty="0" smtClean="0">
                <a:solidFill>
                  <a:srgbClr val="921A50"/>
                </a:solidFill>
                <a:latin typeface="+mj-lt"/>
                <a:ea typeface="+mj-ea"/>
                <a:cs typeface="+mj-cs"/>
              </a:rPr>
              <a:t>2. Objetivos 2013</a:t>
            </a:r>
            <a:endParaRPr lang="es-ES_tradnl" sz="4000" kern="0" dirty="0">
              <a:solidFill>
                <a:srgbClr val="921A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C01AD-5686-420B-8BB6-E1457B8A680D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Forma libre"/>
          <p:cNvSpPr>
            <a:spLocks/>
          </p:cNvSpPr>
          <p:nvPr/>
        </p:nvSpPr>
        <p:spPr bwMode="auto">
          <a:xfrm>
            <a:off x="457200" y="273050"/>
            <a:ext cx="8228013" cy="58578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prstDash val="solid"/>
            <a:round/>
            <a:headEnd/>
            <a:tailEnd/>
          </a:ln>
        </p:spPr>
        <p:txBody>
          <a:bodyPr wrap="none" lIns="81631" tIns="42448" rIns="81631" bIns="42448" anchor="ctr"/>
          <a:lstStyle/>
          <a:p>
            <a:endParaRPr lang="es-ES"/>
          </a:p>
        </p:txBody>
      </p:sp>
      <p:sp>
        <p:nvSpPr>
          <p:cNvPr id="20482" name="Line 11"/>
          <p:cNvSpPr>
            <a:spLocks noChangeShapeType="1"/>
          </p:cNvSpPr>
          <p:nvPr/>
        </p:nvSpPr>
        <p:spPr bwMode="auto">
          <a:xfrm>
            <a:off x="307975" y="857250"/>
            <a:ext cx="8528050" cy="0"/>
          </a:xfrm>
          <a:prstGeom prst="line">
            <a:avLst/>
          </a:prstGeom>
          <a:noFill/>
          <a:ln w="6350">
            <a:solidFill>
              <a:srgbClr val="921A5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0483" name="Rectangle 13"/>
          <p:cNvSpPr txBox="1">
            <a:spLocks noChangeArrowheads="1"/>
          </p:cNvSpPr>
          <p:nvPr/>
        </p:nvSpPr>
        <p:spPr bwMode="auto">
          <a:xfrm>
            <a:off x="323850" y="465138"/>
            <a:ext cx="85534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ES" sz="2200" dirty="0">
                <a:solidFill>
                  <a:srgbClr val="921A50"/>
                </a:solidFill>
                <a:latin typeface="Trebuchet MS" pitchFamily="34" charset="0"/>
              </a:rPr>
              <a:t>2. Objetivos 2013</a:t>
            </a:r>
            <a:endParaRPr lang="es-ES_tradnl" sz="2200" dirty="0">
              <a:solidFill>
                <a:srgbClr val="921A50"/>
              </a:solidFill>
              <a:latin typeface="Trebuchet MS" pitchFamily="34" charset="0"/>
            </a:endParaRPr>
          </a:p>
        </p:txBody>
      </p:sp>
      <p:sp>
        <p:nvSpPr>
          <p:cNvPr id="20484" name="8 Forma libre"/>
          <p:cNvSpPr>
            <a:spLocks noChangeArrowheads="1"/>
          </p:cNvSpPr>
          <p:nvPr/>
        </p:nvSpPr>
        <p:spPr bwMode="auto">
          <a:xfrm>
            <a:off x="1774825" y="1106488"/>
            <a:ext cx="6837363" cy="792162"/>
          </a:xfrm>
          <a:custGeom>
            <a:avLst/>
            <a:gdLst>
              <a:gd name="T0" fmla="*/ 1082165194 w 21600"/>
              <a:gd name="T1" fmla="*/ 0 h 21600"/>
              <a:gd name="T2" fmla="*/ 2147483647 w 21600"/>
              <a:gd name="T3" fmla="*/ 14525940 h 21600"/>
              <a:gd name="T4" fmla="*/ 1082165194 w 21600"/>
              <a:gd name="T5" fmla="*/ 29051880 h 21600"/>
              <a:gd name="T6" fmla="*/ 0 w 21600"/>
              <a:gd name="T7" fmla="*/ 145259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81631" tIns="40816" rIns="81631" bIns="40816"/>
          <a:lstStyle/>
          <a:p>
            <a:pPr algn="just" hangingPunct="0">
              <a:lnSpc>
                <a:spcPct val="102000"/>
              </a:lnSpc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B84747"/>
              </a:solidFill>
              <a:latin typeface="Trebuchet MS" pitchFamily="34" charset="0"/>
              <a:ea typeface="Calibri-Bold"/>
              <a:cs typeface="Calibri-Bold"/>
            </a:endParaRPr>
          </a:p>
          <a:p>
            <a:pPr algn="just" hangingPunct="0">
              <a:lnSpc>
                <a:spcPct val="83000"/>
              </a:lnSpc>
              <a:buFont typeface="Wingdings" pitchFamily="2" charset="2"/>
              <a:buChar char="§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000000"/>
              </a:solidFill>
              <a:latin typeface="Trebuchet MS" pitchFamily="34" charset="0"/>
              <a:cs typeface="Calibri" pitchFamily="34" charset="0"/>
            </a:endParaRPr>
          </a:p>
          <a:p>
            <a:pPr algn="just" hangingPunct="0">
              <a:lnSpc>
                <a:spcPct val="102000"/>
              </a:lnSpc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000000"/>
              </a:solidFill>
              <a:latin typeface="Trebuchet MS" pitchFamily="34" charset="0"/>
              <a:cs typeface="Calibri" pitchFamily="34" charset="0"/>
            </a:endParaRPr>
          </a:p>
          <a:p>
            <a:pPr algn="just" hangingPunct="0">
              <a:lnSpc>
                <a:spcPct val="83000"/>
              </a:lnSpc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000000"/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2048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05013" y="1004888"/>
            <a:ext cx="681513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4" rIns="0" bIns="45714" anchor="b"/>
          <a:lstStyle/>
          <a:p>
            <a:pPr algn="just">
              <a:spcBef>
                <a:spcPct val="50000"/>
              </a:spcBef>
            </a:pPr>
            <a:endParaRPr lang="en-GB" sz="1600">
              <a:latin typeface="Trebuchet MS" pitchFamily="34" charset="0"/>
            </a:endParaRPr>
          </a:p>
        </p:txBody>
      </p:sp>
      <p:pic>
        <p:nvPicPr>
          <p:cNvPr id="20489" name="Picture 6" descr="barco containers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341313" y="4628119"/>
            <a:ext cx="1992312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stand venta limonada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742950" y="1865824"/>
            <a:ext cx="1100138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 descr="caramelo mas palo chupachup"/>
          <p:cNvPicPr>
            <a:picLocks noChangeAspect="1" noChangeArrowheads="1"/>
          </p:cNvPicPr>
          <p:nvPr/>
        </p:nvPicPr>
        <p:blipFill>
          <a:blip r:embed="rId6" cstate="print">
            <a:grayscl/>
            <a:biLevel thresh="50000"/>
          </a:blip>
          <a:srcRect l="40491"/>
          <a:stretch>
            <a:fillRect/>
          </a:stretch>
        </p:blipFill>
        <p:spPr bwMode="auto">
          <a:xfrm>
            <a:off x="328613" y="3341604"/>
            <a:ext cx="1909762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Rectangle 8"/>
          <p:cNvSpPr>
            <a:spLocks noChangeArrowheads="1"/>
          </p:cNvSpPr>
          <p:nvPr/>
        </p:nvSpPr>
        <p:spPr bwMode="auto">
          <a:xfrm>
            <a:off x="2893065" y="1024980"/>
            <a:ext cx="5267325" cy="48197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 eaLnBrk="0" hangingPunct="0">
              <a:lnSpc>
                <a:spcPct val="90000"/>
              </a:lnSpc>
              <a:spcBef>
                <a:spcPct val="50000"/>
              </a:spcBef>
              <a:buClr>
                <a:srgbClr val="921A50"/>
              </a:buClr>
              <a:buSzPct val="95000"/>
            </a:pPr>
            <a:endParaRPr lang="en-GB" dirty="0">
              <a:solidFill>
                <a:srgbClr val="C00000"/>
              </a:solidFill>
              <a:latin typeface="Arial" charset="0"/>
            </a:endParaRPr>
          </a:p>
          <a:p>
            <a:pPr marL="355600" indent="-355600" algn="just" eaLnBrk="0" hangingPunct="0">
              <a:lnSpc>
                <a:spcPct val="90000"/>
              </a:lnSpc>
              <a:spcBef>
                <a:spcPct val="50000"/>
              </a:spcBef>
              <a:buClr>
                <a:srgbClr val="921A50"/>
              </a:buClr>
              <a:buSzPct val="95000"/>
              <a:buFont typeface="Wingdings" pitchFamily="2" charset="2"/>
              <a:buChar char="§"/>
            </a:pPr>
            <a:r>
              <a:rPr lang="es-ES_tradnl" b="0" dirty="0" smtClean="0">
                <a:solidFill>
                  <a:srgbClr val="000000"/>
                </a:solidFill>
                <a:latin typeface="Trebuchet MS" pitchFamily="34" charset="0"/>
              </a:rPr>
              <a:t>Apoyar </a:t>
            </a:r>
            <a:r>
              <a:rPr lang="es-ES_tradnl" b="0" dirty="0">
                <a:solidFill>
                  <a:srgbClr val="000000"/>
                </a:solidFill>
                <a:latin typeface="Trebuchet MS" pitchFamily="34" charset="0"/>
              </a:rPr>
              <a:t>el </a:t>
            </a:r>
            <a:r>
              <a:rPr lang="es-ES_tradnl" b="0" dirty="0">
                <a:solidFill>
                  <a:srgbClr val="8A184C"/>
                </a:solidFill>
                <a:latin typeface="Trebuchet MS" pitchFamily="34" charset="0"/>
              </a:rPr>
              <a:t>emprendimiento</a:t>
            </a:r>
            <a:r>
              <a:rPr lang="es-ES_tradnl" b="0" dirty="0">
                <a:solidFill>
                  <a:srgbClr val="000000"/>
                </a:solidFill>
                <a:latin typeface="Trebuchet MS" pitchFamily="34" charset="0"/>
              </a:rPr>
              <a:t> como fuente de creación de empleo.</a:t>
            </a:r>
          </a:p>
          <a:p>
            <a:pPr marL="355600" indent="-355600" algn="just" eaLnBrk="0" hangingPunct="0">
              <a:lnSpc>
                <a:spcPct val="90000"/>
              </a:lnSpc>
              <a:spcBef>
                <a:spcPct val="50000"/>
              </a:spcBef>
              <a:buClr>
                <a:srgbClr val="921A50"/>
              </a:buClr>
              <a:buSzPct val="95000"/>
              <a:buFont typeface="Wingdings" pitchFamily="2" charset="2"/>
              <a:buChar char="§"/>
            </a:pPr>
            <a:r>
              <a:rPr lang="es-ES_tradnl" b="0" dirty="0">
                <a:solidFill>
                  <a:srgbClr val="000000"/>
                </a:solidFill>
                <a:latin typeface="Trebuchet MS" pitchFamily="34" charset="0"/>
              </a:rPr>
              <a:t>Apoyar la </a:t>
            </a:r>
            <a:r>
              <a:rPr lang="es-ES_tradnl" b="0" dirty="0">
                <a:solidFill>
                  <a:srgbClr val="8A184C"/>
                </a:solidFill>
                <a:latin typeface="Trebuchet MS" pitchFamily="34" charset="0"/>
              </a:rPr>
              <a:t>innovación</a:t>
            </a:r>
            <a:r>
              <a:rPr lang="es-ES_tradnl" b="0" dirty="0">
                <a:solidFill>
                  <a:srgbClr val="000000"/>
                </a:solidFill>
                <a:latin typeface="Trebuchet MS" pitchFamily="34" charset="0"/>
              </a:rPr>
              <a:t> y las nuevas </a:t>
            </a:r>
            <a:r>
              <a:rPr lang="es-ES_tradnl" b="0" dirty="0">
                <a:solidFill>
                  <a:srgbClr val="8A184C"/>
                </a:solidFill>
                <a:latin typeface="Trebuchet MS" pitchFamily="34" charset="0"/>
              </a:rPr>
              <a:t>tecnologías</a:t>
            </a:r>
            <a:r>
              <a:rPr lang="es-ES_tradnl" b="0" dirty="0">
                <a:solidFill>
                  <a:srgbClr val="000000"/>
                </a:solidFill>
                <a:latin typeface="Trebuchet MS" pitchFamily="34" charset="0"/>
              </a:rPr>
              <a:t> por su gran potencialidad en la generación de valor añadido y mejora de la competitividad.</a:t>
            </a:r>
          </a:p>
          <a:p>
            <a:pPr marL="355600" indent="-355600" algn="just" eaLnBrk="0" hangingPunct="0">
              <a:lnSpc>
                <a:spcPct val="90000"/>
              </a:lnSpc>
              <a:spcBef>
                <a:spcPct val="50000"/>
              </a:spcBef>
              <a:buClr>
                <a:srgbClr val="921A50"/>
              </a:buClr>
              <a:buSzPct val="95000"/>
              <a:buFont typeface="Wingdings" pitchFamily="2" charset="2"/>
              <a:buChar char="§"/>
            </a:pPr>
            <a:r>
              <a:rPr lang="es-ES_tradnl" b="0" dirty="0">
                <a:solidFill>
                  <a:srgbClr val="000000"/>
                </a:solidFill>
                <a:latin typeface="Trebuchet MS" pitchFamily="34" charset="0"/>
              </a:rPr>
              <a:t>Apoyar la </a:t>
            </a:r>
            <a:r>
              <a:rPr lang="es-ES_tradnl" b="0" dirty="0">
                <a:solidFill>
                  <a:srgbClr val="8A184C"/>
                </a:solidFill>
                <a:latin typeface="Trebuchet MS" pitchFamily="34" charset="0"/>
              </a:rPr>
              <a:t>internacionalización</a:t>
            </a:r>
            <a:r>
              <a:rPr lang="es-ES_tradnl" b="0" dirty="0">
                <a:solidFill>
                  <a:srgbClr val="000000"/>
                </a:solidFill>
                <a:latin typeface="Trebuchet MS" pitchFamily="34" charset="0"/>
              </a:rPr>
              <a:t> para facilitar crecimientos de la demanda externa. </a:t>
            </a:r>
            <a:endParaRPr lang="es-ES_tradnl" b="0" dirty="0">
              <a:solidFill>
                <a:srgbClr val="D31125"/>
              </a:solidFill>
              <a:latin typeface="Trebuchet MS" pitchFamily="34" charset="0"/>
            </a:endParaRPr>
          </a:p>
          <a:p>
            <a:pPr marL="355600" indent="-355600" algn="just" eaLnBrk="0" hangingPunct="0">
              <a:lnSpc>
                <a:spcPct val="90000"/>
              </a:lnSpc>
              <a:spcBef>
                <a:spcPct val="50000"/>
              </a:spcBef>
              <a:buClr>
                <a:srgbClr val="921A50"/>
              </a:buClr>
              <a:buSzPct val="95000"/>
              <a:buFont typeface="Wingdings" pitchFamily="2" charset="2"/>
              <a:buNone/>
            </a:pPr>
            <a:endParaRPr lang="es-ES_tradnl" b="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C01AD-5686-420B-8BB6-E1457B8A680D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 txBox="1">
            <a:spLocks noChangeArrowheads="1"/>
          </p:cNvSpPr>
          <p:nvPr/>
        </p:nvSpPr>
        <p:spPr bwMode="auto">
          <a:xfrm>
            <a:off x="590550" y="2784405"/>
            <a:ext cx="85534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ES_tradnl" sz="4000" kern="0" dirty="0" smtClean="0">
                <a:solidFill>
                  <a:srgbClr val="921A50"/>
                </a:solidFill>
                <a:latin typeface="+mj-lt"/>
                <a:ea typeface="+mj-ea"/>
                <a:cs typeface="+mj-cs"/>
              </a:rPr>
              <a:t>3. Estrategia de financiación</a:t>
            </a:r>
            <a:endParaRPr lang="es-ES_tradnl" sz="4000" kern="0" dirty="0">
              <a:solidFill>
                <a:srgbClr val="921A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C01AD-5686-420B-8BB6-E1457B8A680D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Forma libre"/>
          <p:cNvSpPr>
            <a:spLocks/>
          </p:cNvSpPr>
          <p:nvPr/>
        </p:nvSpPr>
        <p:spPr bwMode="auto">
          <a:xfrm>
            <a:off x="457200" y="273050"/>
            <a:ext cx="8228013" cy="58578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prstDash val="solid"/>
            <a:round/>
            <a:headEnd/>
            <a:tailEnd/>
          </a:ln>
        </p:spPr>
        <p:txBody>
          <a:bodyPr wrap="none" lIns="81631" tIns="42448" rIns="81631" bIns="42448" anchor="ctr"/>
          <a:lstStyle/>
          <a:p>
            <a:endParaRPr lang="es-ES"/>
          </a:p>
        </p:txBody>
      </p:sp>
      <p:sp>
        <p:nvSpPr>
          <p:cNvPr id="22530" name="Line 11"/>
          <p:cNvSpPr>
            <a:spLocks noChangeShapeType="1"/>
          </p:cNvSpPr>
          <p:nvPr/>
        </p:nvSpPr>
        <p:spPr bwMode="auto">
          <a:xfrm>
            <a:off x="307975" y="857250"/>
            <a:ext cx="8528050" cy="0"/>
          </a:xfrm>
          <a:prstGeom prst="line">
            <a:avLst/>
          </a:prstGeom>
          <a:noFill/>
          <a:ln w="6350">
            <a:solidFill>
              <a:srgbClr val="921A5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31" name="Rectangle 13"/>
          <p:cNvSpPr txBox="1">
            <a:spLocks noChangeArrowheads="1"/>
          </p:cNvSpPr>
          <p:nvPr/>
        </p:nvSpPr>
        <p:spPr bwMode="auto">
          <a:xfrm>
            <a:off x="323850" y="465138"/>
            <a:ext cx="85534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ES" sz="2200" dirty="0">
                <a:solidFill>
                  <a:srgbClr val="921A50"/>
                </a:solidFill>
                <a:latin typeface="Trebuchet MS" pitchFamily="34" charset="0"/>
              </a:rPr>
              <a:t>3. </a:t>
            </a:r>
            <a:r>
              <a:rPr lang="es-ES" sz="2200" dirty="0" smtClean="0">
                <a:solidFill>
                  <a:srgbClr val="921A50"/>
                </a:solidFill>
                <a:latin typeface="Trebuchet MS" pitchFamily="34" charset="0"/>
              </a:rPr>
              <a:t>Estrategia de financiación</a:t>
            </a:r>
            <a:endParaRPr lang="es-ES_tradnl" sz="2200" dirty="0">
              <a:solidFill>
                <a:srgbClr val="921A50"/>
              </a:solidFill>
              <a:latin typeface="Trebuchet MS" pitchFamily="34" charset="0"/>
            </a:endParaRPr>
          </a:p>
        </p:txBody>
      </p:sp>
      <p:sp>
        <p:nvSpPr>
          <p:cNvPr id="22532" name="8 Forma libre"/>
          <p:cNvSpPr>
            <a:spLocks noChangeArrowheads="1"/>
          </p:cNvSpPr>
          <p:nvPr/>
        </p:nvSpPr>
        <p:spPr bwMode="auto">
          <a:xfrm>
            <a:off x="1774825" y="1106488"/>
            <a:ext cx="7137400" cy="792162"/>
          </a:xfrm>
          <a:custGeom>
            <a:avLst/>
            <a:gdLst>
              <a:gd name="T0" fmla="*/ 1179223949 w 21600"/>
              <a:gd name="T1" fmla="*/ 0 h 21600"/>
              <a:gd name="T2" fmla="*/ 2147483647 w 21600"/>
              <a:gd name="T3" fmla="*/ 14525940 h 21600"/>
              <a:gd name="T4" fmla="*/ 1179223949 w 21600"/>
              <a:gd name="T5" fmla="*/ 29051880 h 21600"/>
              <a:gd name="T6" fmla="*/ 0 w 21600"/>
              <a:gd name="T7" fmla="*/ 145259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81631" tIns="40816" rIns="81631" bIns="40816"/>
          <a:lstStyle/>
          <a:p>
            <a:pPr algn="just" hangingPunct="0">
              <a:lnSpc>
                <a:spcPct val="102000"/>
              </a:lnSpc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B84747"/>
              </a:solidFill>
              <a:latin typeface="Trebuchet MS" pitchFamily="34" charset="0"/>
              <a:ea typeface="Calibri-Bold"/>
              <a:cs typeface="Calibri-Bold"/>
            </a:endParaRPr>
          </a:p>
          <a:p>
            <a:pPr algn="just" hangingPunct="0">
              <a:lnSpc>
                <a:spcPct val="83000"/>
              </a:lnSpc>
              <a:buFont typeface="Wingdings" pitchFamily="2" charset="2"/>
              <a:buChar char="§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000000"/>
              </a:solidFill>
              <a:latin typeface="Trebuchet MS" pitchFamily="34" charset="0"/>
              <a:cs typeface="Calibri" pitchFamily="34" charset="0"/>
            </a:endParaRPr>
          </a:p>
          <a:p>
            <a:pPr algn="just" hangingPunct="0">
              <a:lnSpc>
                <a:spcPct val="102000"/>
              </a:lnSpc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000000"/>
              </a:solidFill>
              <a:latin typeface="Trebuchet MS" pitchFamily="34" charset="0"/>
              <a:cs typeface="Calibri" pitchFamily="34" charset="0"/>
            </a:endParaRPr>
          </a:p>
          <a:p>
            <a:pPr algn="just" hangingPunct="0">
              <a:lnSpc>
                <a:spcPct val="83000"/>
              </a:lnSpc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000000"/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2253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05013" y="1209675"/>
            <a:ext cx="6815137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4" rIns="0" bIns="45714" anchor="b"/>
          <a:lstStyle/>
          <a:p>
            <a:pPr algn="just">
              <a:spcBef>
                <a:spcPct val="50000"/>
              </a:spcBef>
            </a:pPr>
            <a:endParaRPr lang="en-GB" sz="1600">
              <a:latin typeface="Trebuchet MS" pitchFamily="34" charset="0"/>
            </a:endParaRPr>
          </a:p>
        </p:txBody>
      </p:sp>
      <p:sp>
        <p:nvSpPr>
          <p:cNvPr id="22536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2125" y="987673"/>
            <a:ext cx="8269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4" rIns="0" bIns="45714" anchor="b"/>
          <a:lstStyle/>
          <a:p>
            <a:pPr algn="just">
              <a:spcBef>
                <a:spcPct val="50000"/>
              </a:spcBef>
            </a:pPr>
            <a:endParaRPr lang="es-ES_tradnl" sz="1600" b="0" dirty="0">
              <a:latin typeface="Trebuchet MS" pitchFamily="34" charset="0"/>
            </a:endParaRP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C01AD-5686-420B-8BB6-E1457B8A680D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 l="14773" t="34795" r="17613" b="39235"/>
          <a:stretch>
            <a:fillRect/>
          </a:stretch>
        </p:blipFill>
        <p:spPr bwMode="auto">
          <a:xfrm>
            <a:off x="504967" y="3725853"/>
            <a:ext cx="8243497" cy="197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Rectángulo"/>
          <p:cNvSpPr/>
          <p:nvPr/>
        </p:nvSpPr>
        <p:spPr bwMode="auto">
          <a:xfrm>
            <a:off x="641445" y="3712212"/>
            <a:ext cx="4217158" cy="206081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34"/>
          <p:cNvSpPr>
            <a:spLocks noChangeArrowheads="1"/>
          </p:cNvSpPr>
          <p:nvPr/>
        </p:nvSpPr>
        <p:spPr bwMode="auto">
          <a:xfrm>
            <a:off x="327545" y="1055424"/>
            <a:ext cx="85434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800" b="0" dirty="0" smtClean="0">
                <a:latin typeface="Trebuchet MS" pitchFamily="34" charset="0"/>
              </a:rPr>
              <a:t>La Consellería de Economía busca apoyar la consolidación de la financiación  entorno al emprendimiento.  </a:t>
            </a:r>
            <a:r>
              <a:rPr lang="es-ES_tradnl" sz="1800" b="0" dirty="0" smtClean="0">
                <a:solidFill>
                  <a:srgbClr val="921A50"/>
                </a:solidFill>
                <a:latin typeface="Trebuchet MS" pitchFamily="34" charset="0"/>
              </a:rPr>
              <a:t>Sin financiación no habrá ecosistema emprendedor</a:t>
            </a:r>
            <a:r>
              <a:rPr lang="es-ES_tradnl" sz="1800" b="0" dirty="0" smtClean="0">
                <a:latin typeface="Trebuchet MS" pitchFamily="34" charset="0"/>
              </a:rPr>
              <a:t>.</a:t>
            </a:r>
            <a:endParaRPr lang="es-ES_tradnl" sz="1800" b="0" dirty="0">
              <a:latin typeface="Trebuchet MS" pitchFamily="34" charset="0"/>
            </a:endParaRPr>
          </a:p>
        </p:txBody>
      </p:sp>
      <p:sp>
        <p:nvSpPr>
          <p:cNvPr id="12" name="11 Flecha abajo"/>
          <p:cNvSpPr/>
          <p:nvPr/>
        </p:nvSpPr>
        <p:spPr bwMode="auto">
          <a:xfrm>
            <a:off x="777922" y="3125351"/>
            <a:ext cx="805218" cy="477672"/>
          </a:xfrm>
          <a:prstGeom prst="downArrow">
            <a:avLst/>
          </a:prstGeom>
          <a:solidFill>
            <a:srgbClr val="921A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91323" y="2115407"/>
            <a:ext cx="1255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+mj-lt"/>
              </a:rPr>
              <a:t>Línea </a:t>
            </a:r>
            <a:r>
              <a:rPr lang="es-ES" sz="1600" dirty="0" smtClean="0">
                <a:solidFill>
                  <a:srgbClr val="921A50"/>
                </a:solidFill>
                <a:latin typeface="+mj-lt"/>
              </a:rPr>
              <a:t>Emprende- dores</a:t>
            </a:r>
            <a:endParaRPr lang="es-ES" sz="1600" dirty="0">
              <a:solidFill>
                <a:srgbClr val="921A50"/>
              </a:solidFill>
              <a:latin typeface="+mj-lt"/>
            </a:endParaRPr>
          </a:p>
        </p:txBody>
      </p:sp>
      <p:sp>
        <p:nvSpPr>
          <p:cNvPr id="14" name="13 Flecha abajo"/>
          <p:cNvSpPr/>
          <p:nvPr/>
        </p:nvSpPr>
        <p:spPr bwMode="auto">
          <a:xfrm>
            <a:off x="1844738" y="3141271"/>
            <a:ext cx="805218" cy="477672"/>
          </a:xfrm>
          <a:prstGeom prst="downArrow">
            <a:avLst/>
          </a:prstGeom>
          <a:solidFill>
            <a:srgbClr val="921A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544491" y="2104031"/>
            <a:ext cx="1458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+mj-lt"/>
              </a:rPr>
              <a:t>Línea </a:t>
            </a:r>
            <a:r>
              <a:rPr lang="es-ES" sz="1600" dirty="0" smtClean="0">
                <a:solidFill>
                  <a:srgbClr val="921A50"/>
                </a:solidFill>
                <a:latin typeface="+mj-lt"/>
              </a:rPr>
              <a:t>Business </a:t>
            </a:r>
            <a:r>
              <a:rPr lang="es-ES" sz="1600" dirty="0" err="1" smtClean="0">
                <a:solidFill>
                  <a:srgbClr val="921A50"/>
                </a:solidFill>
                <a:latin typeface="+mj-lt"/>
              </a:rPr>
              <a:t>Angels</a:t>
            </a:r>
            <a:endParaRPr lang="es-ES" sz="1600" dirty="0">
              <a:solidFill>
                <a:srgbClr val="921A50"/>
              </a:solidFill>
              <a:latin typeface="+mj-lt"/>
            </a:endParaRPr>
          </a:p>
        </p:txBody>
      </p:sp>
      <p:sp>
        <p:nvSpPr>
          <p:cNvPr id="20" name="19 Flecha abajo"/>
          <p:cNvSpPr/>
          <p:nvPr/>
        </p:nvSpPr>
        <p:spPr bwMode="auto">
          <a:xfrm>
            <a:off x="3070746" y="3129895"/>
            <a:ext cx="1624084" cy="486772"/>
          </a:xfrm>
          <a:prstGeom prst="downArrow">
            <a:avLst/>
          </a:prstGeom>
          <a:solidFill>
            <a:srgbClr val="921A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816026" y="2038063"/>
            <a:ext cx="1883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+mj-lt"/>
              </a:rPr>
              <a:t>Línea </a:t>
            </a:r>
            <a:r>
              <a:rPr lang="es-ES" sz="1600" dirty="0" err="1" smtClean="0">
                <a:solidFill>
                  <a:srgbClr val="921A50"/>
                </a:solidFill>
                <a:latin typeface="+mj-lt"/>
              </a:rPr>
              <a:t>Venture</a:t>
            </a:r>
            <a:r>
              <a:rPr lang="es-ES" sz="1600" dirty="0" smtClean="0">
                <a:solidFill>
                  <a:srgbClr val="921A50"/>
                </a:solidFill>
                <a:latin typeface="+mj-lt"/>
              </a:rPr>
              <a:t> Capital </a:t>
            </a:r>
            <a:r>
              <a:rPr lang="es-ES" sz="1600" dirty="0" smtClean="0">
                <a:latin typeface="+mj-lt"/>
              </a:rPr>
              <a:t>y participaciones en fondos de VC</a:t>
            </a:r>
            <a:endParaRPr lang="es-ES" sz="16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Forma libre"/>
          <p:cNvSpPr>
            <a:spLocks/>
          </p:cNvSpPr>
          <p:nvPr/>
        </p:nvSpPr>
        <p:spPr bwMode="auto">
          <a:xfrm>
            <a:off x="457200" y="273050"/>
            <a:ext cx="8228013" cy="58578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prstDash val="solid"/>
            <a:round/>
            <a:headEnd/>
            <a:tailEnd/>
          </a:ln>
        </p:spPr>
        <p:txBody>
          <a:bodyPr wrap="none" lIns="81631" tIns="42448" rIns="81631" bIns="42448" anchor="ctr"/>
          <a:lstStyle/>
          <a:p>
            <a:endParaRPr lang="es-ES"/>
          </a:p>
        </p:txBody>
      </p:sp>
      <p:sp>
        <p:nvSpPr>
          <p:cNvPr id="22530" name="Line 11"/>
          <p:cNvSpPr>
            <a:spLocks noChangeShapeType="1"/>
          </p:cNvSpPr>
          <p:nvPr/>
        </p:nvSpPr>
        <p:spPr bwMode="auto">
          <a:xfrm>
            <a:off x="307975" y="857250"/>
            <a:ext cx="8528050" cy="0"/>
          </a:xfrm>
          <a:prstGeom prst="line">
            <a:avLst/>
          </a:prstGeom>
          <a:noFill/>
          <a:ln w="6350">
            <a:solidFill>
              <a:srgbClr val="921A5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32" name="8 Forma libre"/>
          <p:cNvSpPr>
            <a:spLocks noChangeArrowheads="1"/>
          </p:cNvSpPr>
          <p:nvPr/>
        </p:nvSpPr>
        <p:spPr bwMode="auto">
          <a:xfrm>
            <a:off x="1774825" y="1106488"/>
            <a:ext cx="7137400" cy="792162"/>
          </a:xfrm>
          <a:custGeom>
            <a:avLst/>
            <a:gdLst>
              <a:gd name="T0" fmla="*/ 1179223949 w 21600"/>
              <a:gd name="T1" fmla="*/ 0 h 21600"/>
              <a:gd name="T2" fmla="*/ 2147483647 w 21600"/>
              <a:gd name="T3" fmla="*/ 14525940 h 21600"/>
              <a:gd name="T4" fmla="*/ 1179223949 w 21600"/>
              <a:gd name="T5" fmla="*/ 29051880 h 21600"/>
              <a:gd name="T6" fmla="*/ 0 w 21600"/>
              <a:gd name="T7" fmla="*/ 145259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81631" tIns="40816" rIns="81631" bIns="40816"/>
          <a:lstStyle/>
          <a:p>
            <a:pPr algn="just" hangingPunct="0">
              <a:lnSpc>
                <a:spcPct val="102000"/>
              </a:lnSpc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B84747"/>
              </a:solidFill>
              <a:latin typeface="Trebuchet MS" pitchFamily="34" charset="0"/>
              <a:ea typeface="Calibri-Bold"/>
              <a:cs typeface="Calibri-Bold"/>
            </a:endParaRPr>
          </a:p>
          <a:p>
            <a:pPr algn="just" hangingPunct="0">
              <a:lnSpc>
                <a:spcPct val="83000"/>
              </a:lnSpc>
              <a:buFont typeface="Wingdings" pitchFamily="2" charset="2"/>
              <a:buChar char="§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000000"/>
              </a:solidFill>
              <a:latin typeface="Trebuchet MS" pitchFamily="34" charset="0"/>
              <a:cs typeface="Calibri" pitchFamily="34" charset="0"/>
            </a:endParaRPr>
          </a:p>
          <a:p>
            <a:pPr algn="just" hangingPunct="0">
              <a:lnSpc>
                <a:spcPct val="102000"/>
              </a:lnSpc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000000"/>
              </a:solidFill>
              <a:latin typeface="Trebuchet MS" pitchFamily="34" charset="0"/>
              <a:cs typeface="Calibri" pitchFamily="34" charset="0"/>
            </a:endParaRPr>
          </a:p>
          <a:p>
            <a:pPr algn="just" hangingPunct="0">
              <a:lnSpc>
                <a:spcPct val="83000"/>
              </a:lnSpc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7125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0650" algn="l"/>
                <a:tab pos="8148638" algn="l"/>
              </a:tabLst>
            </a:pPr>
            <a:endParaRPr lang="es-ES" sz="1400" i="1">
              <a:solidFill>
                <a:srgbClr val="000000"/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2253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05013" y="1209675"/>
            <a:ext cx="6815137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4" rIns="0" bIns="45714" anchor="b"/>
          <a:lstStyle/>
          <a:p>
            <a:pPr algn="just">
              <a:spcBef>
                <a:spcPct val="50000"/>
              </a:spcBef>
            </a:pPr>
            <a:endParaRPr lang="en-GB" sz="1600">
              <a:latin typeface="Trebuchet MS" pitchFamily="34" charset="0"/>
            </a:endParaRPr>
          </a:p>
        </p:txBody>
      </p:sp>
      <p:sp>
        <p:nvSpPr>
          <p:cNvPr id="22536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2125" y="810249"/>
            <a:ext cx="8269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4" rIns="0" bIns="45714" anchor="b"/>
          <a:lstStyle/>
          <a:p>
            <a:pPr algn="just">
              <a:spcBef>
                <a:spcPct val="50000"/>
              </a:spcBef>
            </a:pPr>
            <a:r>
              <a:rPr lang="es-ES_tradnl" sz="1800" b="0" dirty="0" smtClean="0">
                <a:latin typeface="Trebuchet MS" pitchFamily="34" charset="0"/>
              </a:rPr>
              <a:t>Las </a:t>
            </a:r>
            <a:r>
              <a:rPr lang="es-ES_tradnl" sz="1800" b="0" dirty="0" err="1" smtClean="0">
                <a:latin typeface="Trebuchet MS" pitchFamily="34" charset="0"/>
              </a:rPr>
              <a:t>start</a:t>
            </a:r>
            <a:r>
              <a:rPr lang="es-ES_tradnl" sz="1800" b="0" dirty="0" smtClean="0">
                <a:latin typeface="Trebuchet MS" pitchFamily="34" charset="0"/>
              </a:rPr>
              <a:t> ups valencianas han de poder superar el “</a:t>
            </a:r>
            <a:r>
              <a:rPr lang="es-ES_tradnl" sz="1800" b="0" dirty="0" err="1" smtClean="0">
                <a:latin typeface="Trebuchet MS" pitchFamily="34" charset="0"/>
              </a:rPr>
              <a:t>death</a:t>
            </a:r>
            <a:r>
              <a:rPr lang="es-ES_tradnl" sz="1800" b="0" dirty="0" smtClean="0">
                <a:latin typeface="Trebuchet MS" pitchFamily="34" charset="0"/>
              </a:rPr>
              <a:t> </a:t>
            </a:r>
            <a:r>
              <a:rPr lang="es-ES_tradnl" sz="1800" b="0" dirty="0" err="1" smtClean="0">
                <a:latin typeface="Trebuchet MS" pitchFamily="34" charset="0"/>
              </a:rPr>
              <a:t>valley</a:t>
            </a:r>
            <a:r>
              <a:rPr lang="es-ES_tradnl" sz="1800" b="0" dirty="0" smtClean="0">
                <a:latin typeface="Trebuchet MS" pitchFamily="34" charset="0"/>
              </a:rPr>
              <a:t>” de la financiación de una manera óptima. </a:t>
            </a:r>
            <a:endParaRPr lang="es-ES_tradnl" sz="1800" b="0" dirty="0">
              <a:latin typeface="Trebuchet MS" pitchFamily="34" charset="0"/>
            </a:endParaRP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C01AD-5686-420B-8BB6-E1457B8A680D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l="13875" t="32715" r="32969" b="25705"/>
          <a:stretch>
            <a:fillRect/>
          </a:stretch>
        </p:blipFill>
        <p:spPr bwMode="auto">
          <a:xfrm>
            <a:off x="1259632" y="2080605"/>
            <a:ext cx="648072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3"/>
          <p:cNvSpPr txBox="1">
            <a:spLocks noChangeArrowheads="1"/>
          </p:cNvSpPr>
          <p:nvPr/>
        </p:nvSpPr>
        <p:spPr bwMode="auto">
          <a:xfrm>
            <a:off x="323850" y="465138"/>
            <a:ext cx="85534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ES" sz="2200" dirty="0">
                <a:solidFill>
                  <a:srgbClr val="921A50"/>
                </a:solidFill>
                <a:latin typeface="Trebuchet MS" pitchFamily="34" charset="0"/>
              </a:rPr>
              <a:t>3. </a:t>
            </a:r>
            <a:r>
              <a:rPr lang="es-ES" sz="2200" dirty="0" smtClean="0">
                <a:solidFill>
                  <a:srgbClr val="921A50"/>
                </a:solidFill>
                <a:latin typeface="Trebuchet MS" pitchFamily="34" charset="0"/>
              </a:rPr>
              <a:t>Estrategia de financiación</a:t>
            </a:r>
            <a:endParaRPr lang="es-ES_tradnl" sz="2200" dirty="0">
              <a:solidFill>
                <a:srgbClr val="921A5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HDR"/>
  <p:tag name="IGNOREFONTNONCOMPLIANCE" val="0"/>
  <p:tag name="FONTSIZE" val="28"/>
  <p:tag name="FONTBOLD" val="0"/>
  <p:tag name="FONTITALIC" val="0"/>
  <p:tag name="FONTULINE" val="0"/>
  <p:tag name="FONTSHADOW" val="0"/>
  <p:tag name="FONTALIGNMENT" val="1"/>
  <p:tag name="IGNORECOLORLINESNONCOMPLIANCE" val="0"/>
  <p:tag name="FONTCOLOR" val="0"/>
  <p:tag name="FILLVISIBLE" val="0"/>
  <p:tag name="FONTCOLORING" val="Text"/>
  <p:tag name="LINEVISIBLE" val="0"/>
  <p:tag name="FILLCOLORING" val="No Fill"/>
  <p:tag name="LINECOLORING" val="No Line"/>
  <p:tag name="FONT_COLOR_SCHEME_INDEX" val="7"/>
  <p:tag name="FONT_COLOR_TYPE" val="2"/>
  <p:tag name="IGNOREPOSITIONNONCOMPLIANCE" val="0"/>
  <p:tag name="POSITIONTOP" val="42"/>
  <p:tag name="POSITIONLEFT" val="54"/>
  <p:tag name="IGNORESIZENONCOMPLIANCE" val="0"/>
  <p:tag name="SIZEWIDTH" val="684"/>
  <p:tag name="SIZEHEIGHT" val="42"/>
  <p:tag name="FONTNAME" val="Aria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HDR"/>
  <p:tag name="IGNOREFONTNONCOMPLIANCE" val="0"/>
  <p:tag name="FONTSIZE" val="28"/>
  <p:tag name="FONTBOLD" val="0"/>
  <p:tag name="FONTITALIC" val="0"/>
  <p:tag name="FONTULINE" val="0"/>
  <p:tag name="FONTSHADOW" val="0"/>
  <p:tag name="FONTALIGNMENT" val="1"/>
  <p:tag name="IGNORECOLORLINESNONCOMPLIANCE" val="0"/>
  <p:tag name="FONTCOLOR" val="0"/>
  <p:tag name="FILLVISIBLE" val="0"/>
  <p:tag name="FONTCOLORING" val="Text"/>
  <p:tag name="LINEVISIBLE" val="0"/>
  <p:tag name="FILLCOLORING" val="No Fill"/>
  <p:tag name="LINECOLORING" val="No Line"/>
  <p:tag name="FONT_COLOR_SCHEME_INDEX" val="7"/>
  <p:tag name="FONT_COLOR_TYPE" val="2"/>
  <p:tag name="IGNOREPOSITIONNONCOMPLIANCE" val="0"/>
  <p:tag name="POSITIONTOP" val="42"/>
  <p:tag name="POSITIONLEFT" val="54"/>
  <p:tag name="IGNORESIZENONCOMPLIANCE" val="0"/>
  <p:tag name="SIZEWIDTH" val="684"/>
  <p:tag name="SIZEHEIGHT" val="42"/>
  <p:tag name="FONTNAME" val="Aria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HDR"/>
  <p:tag name="IGNOREFONTNONCOMPLIANCE" val="0"/>
  <p:tag name="FONTSIZE" val="28"/>
  <p:tag name="FONTBOLD" val="0"/>
  <p:tag name="FONTITALIC" val="0"/>
  <p:tag name="FONTULINE" val="0"/>
  <p:tag name="FONTSHADOW" val="0"/>
  <p:tag name="FONTALIGNMENT" val="1"/>
  <p:tag name="IGNORECOLORLINESNONCOMPLIANCE" val="0"/>
  <p:tag name="FONTCOLOR" val="0"/>
  <p:tag name="FILLVISIBLE" val="0"/>
  <p:tag name="FONTCOLORING" val="Text"/>
  <p:tag name="LINEVISIBLE" val="0"/>
  <p:tag name="FILLCOLORING" val="No Fill"/>
  <p:tag name="LINECOLORING" val="No Line"/>
  <p:tag name="FONT_COLOR_SCHEME_INDEX" val="7"/>
  <p:tag name="FONT_COLOR_TYPE" val="2"/>
  <p:tag name="IGNOREPOSITIONNONCOMPLIANCE" val="0"/>
  <p:tag name="POSITIONTOP" val="42"/>
  <p:tag name="POSITIONLEFT" val="54"/>
  <p:tag name="IGNORESIZENONCOMPLIANCE" val="0"/>
  <p:tag name="SIZEWIDTH" val="684"/>
  <p:tag name="SIZEHEIGHT" val="42"/>
  <p:tag name="FONTNAME" val="Aria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HDR"/>
  <p:tag name="IGNOREFONTNONCOMPLIANCE" val="0"/>
  <p:tag name="FONTSIZE" val="28"/>
  <p:tag name="FONTBOLD" val="0"/>
  <p:tag name="FONTITALIC" val="0"/>
  <p:tag name="FONTULINE" val="0"/>
  <p:tag name="FONTSHADOW" val="0"/>
  <p:tag name="FONTALIGNMENT" val="1"/>
  <p:tag name="IGNORECOLORLINESNONCOMPLIANCE" val="0"/>
  <p:tag name="FONTCOLOR" val="0"/>
  <p:tag name="FILLVISIBLE" val="0"/>
  <p:tag name="FONTCOLORING" val="Text"/>
  <p:tag name="LINEVISIBLE" val="0"/>
  <p:tag name="FILLCOLORING" val="No Fill"/>
  <p:tag name="LINECOLORING" val="No Line"/>
  <p:tag name="FONT_COLOR_SCHEME_INDEX" val="7"/>
  <p:tag name="FONT_COLOR_TYPE" val="2"/>
  <p:tag name="IGNOREPOSITIONNONCOMPLIANCE" val="0"/>
  <p:tag name="POSITIONTOP" val="42"/>
  <p:tag name="POSITIONLEFT" val="54"/>
  <p:tag name="IGNORESIZENONCOMPLIANCE" val="0"/>
  <p:tag name="SIZEWIDTH" val="684"/>
  <p:tag name="SIZEHEIGHT" val="42"/>
  <p:tag name="FONTNAME" val="Aria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HDR"/>
  <p:tag name="IGNOREFONTNONCOMPLIANCE" val="0"/>
  <p:tag name="FONTSIZE" val="28"/>
  <p:tag name="FONTBOLD" val="0"/>
  <p:tag name="FONTITALIC" val="0"/>
  <p:tag name="FONTULINE" val="0"/>
  <p:tag name="FONTSHADOW" val="0"/>
  <p:tag name="FONTALIGNMENT" val="1"/>
  <p:tag name="IGNORECOLORLINESNONCOMPLIANCE" val="0"/>
  <p:tag name="FONTCOLOR" val="0"/>
  <p:tag name="FILLVISIBLE" val="0"/>
  <p:tag name="FONTCOLORING" val="Text"/>
  <p:tag name="LINEVISIBLE" val="0"/>
  <p:tag name="FILLCOLORING" val="No Fill"/>
  <p:tag name="LINECOLORING" val="No Line"/>
  <p:tag name="FONT_COLOR_SCHEME_INDEX" val="7"/>
  <p:tag name="FONT_COLOR_TYPE" val="2"/>
  <p:tag name="IGNOREPOSITIONNONCOMPLIANCE" val="0"/>
  <p:tag name="POSITIONTOP" val="42"/>
  <p:tag name="POSITIONLEFT" val="54"/>
  <p:tag name="IGNORESIZENONCOMPLIANCE" val="0"/>
  <p:tag name="SIZEWIDTH" val="684"/>
  <p:tag name="SIZEHEIGHT" val="42"/>
  <p:tag name="FONTNAME" val="Aria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HDR"/>
  <p:tag name="IGNOREFONTNONCOMPLIANCE" val="0"/>
  <p:tag name="FONTSIZE" val="28"/>
  <p:tag name="FONTBOLD" val="0"/>
  <p:tag name="FONTITALIC" val="0"/>
  <p:tag name="FONTULINE" val="0"/>
  <p:tag name="FONTSHADOW" val="0"/>
  <p:tag name="FONTALIGNMENT" val="1"/>
  <p:tag name="IGNORECOLORLINESNONCOMPLIANCE" val="0"/>
  <p:tag name="FONTCOLOR" val="0"/>
  <p:tag name="FILLVISIBLE" val="0"/>
  <p:tag name="FONTCOLORING" val="Text"/>
  <p:tag name="LINEVISIBLE" val="0"/>
  <p:tag name="FILLCOLORING" val="No Fill"/>
  <p:tag name="LINECOLORING" val="No Line"/>
  <p:tag name="FONT_COLOR_SCHEME_INDEX" val="7"/>
  <p:tag name="FONT_COLOR_TYPE" val="2"/>
  <p:tag name="IGNOREPOSITIONNONCOMPLIANCE" val="0"/>
  <p:tag name="POSITIONTOP" val="42"/>
  <p:tag name="POSITIONLEFT" val="54"/>
  <p:tag name="IGNORESIZENONCOMPLIANCE" val="0"/>
  <p:tag name="SIZEWIDTH" val="684"/>
  <p:tag name="SIZEHEIGHT" val="42"/>
  <p:tag name="FONTNAME" val="Aria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HDR"/>
  <p:tag name="IGNOREFONTNONCOMPLIANCE" val="0"/>
  <p:tag name="FONTSIZE" val="28"/>
  <p:tag name="FONTBOLD" val="0"/>
  <p:tag name="FONTITALIC" val="0"/>
  <p:tag name="FONTULINE" val="0"/>
  <p:tag name="FONTSHADOW" val="0"/>
  <p:tag name="FONTALIGNMENT" val="1"/>
  <p:tag name="IGNORECOLORLINESNONCOMPLIANCE" val="0"/>
  <p:tag name="FONTCOLOR" val="0"/>
  <p:tag name="FILLVISIBLE" val="0"/>
  <p:tag name="FONTCOLORING" val="Text"/>
  <p:tag name="LINEVISIBLE" val="0"/>
  <p:tag name="FILLCOLORING" val="No Fill"/>
  <p:tag name="LINECOLORING" val="No Line"/>
  <p:tag name="FONT_COLOR_SCHEME_INDEX" val="7"/>
  <p:tag name="FONT_COLOR_TYPE" val="2"/>
  <p:tag name="IGNOREPOSITIONNONCOMPLIANCE" val="0"/>
  <p:tag name="POSITIONTOP" val="42"/>
  <p:tag name="POSITIONLEFT" val="54"/>
  <p:tag name="IGNORESIZENONCOMPLIANCE" val="0"/>
  <p:tag name="SIZEWIDTH" val="684"/>
  <p:tag name="SIZEHEIGHT" val="42"/>
  <p:tag name="FONTNAME" val="Aria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HDR"/>
  <p:tag name="IGNOREFONTNONCOMPLIANCE" val="0"/>
  <p:tag name="FONTSIZE" val="28"/>
  <p:tag name="FONTBOLD" val="0"/>
  <p:tag name="FONTITALIC" val="0"/>
  <p:tag name="FONTULINE" val="0"/>
  <p:tag name="FONTSHADOW" val="0"/>
  <p:tag name="FONTALIGNMENT" val="1"/>
  <p:tag name="IGNORECOLORLINESNONCOMPLIANCE" val="0"/>
  <p:tag name="FONTCOLOR" val="0"/>
  <p:tag name="FILLVISIBLE" val="0"/>
  <p:tag name="FONTCOLORING" val="Text"/>
  <p:tag name="LINEVISIBLE" val="0"/>
  <p:tag name="FILLCOLORING" val="No Fill"/>
  <p:tag name="LINECOLORING" val="No Line"/>
  <p:tag name="FONT_COLOR_SCHEME_INDEX" val="7"/>
  <p:tag name="FONT_COLOR_TYPE" val="2"/>
  <p:tag name="IGNOREPOSITIONNONCOMPLIANCE" val="0"/>
  <p:tag name="POSITIONTOP" val="42"/>
  <p:tag name="POSITIONLEFT" val="54"/>
  <p:tag name="IGNORESIZENONCOMPLIANCE" val="0"/>
  <p:tag name="SIZEWIDTH" val="684"/>
  <p:tag name="SIZEHEIGHT" val="42"/>
  <p:tag name="FONTNAME" val="Aria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HDR"/>
  <p:tag name="IGNOREFONTNONCOMPLIANCE" val="0"/>
  <p:tag name="FONTSIZE" val="28"/>
  <p:tag name="FONTBOLD" val="0"/>
  <p:tag name="FONTITALIC" val="0"/>
  <p:tag name="FONTULINE" val="0"/>
  <p:tag name="FONTSHADOW" val="0"/>
  <p:tag name="FONTALIGNMENT" val="1"/>
  <p:tag name="IGNORECOLORLINESNONCOMPLIANCE" val="0"/>
  <p:tag name="FONTCOLOR" val="0"/>
  <p:tag name="FILLVISIBLE" val="0"/>
  <p:tag name="FONTCOLORING" val="Text"/>
  <p:tag name="LINEVISIBLE" val="0"/>
  <p:tag name="FILLCOLORING" val="No Fill"/>
  <p:tag name="LINECOLORING" val="No Line"/>
  <p:tag name="FONT_COLOR_SCHEME_INDEX" val="7"/>
  <p:tag name="FONT_COLOR_TYPE" val="2"/>
  <p:tag name="IGNOREPOSITIONNONCOMPLIANCE" val="0"/>
  <p:tag name="POSITIONTOP" val="42"/>
  <p:tag name="POSITIONLEFT" val="54"/>
  <p:tag name="IGNORESIZENONCOMPLIANCE" val="0"/>
  <p:tag name="SIZEWIDTH" val="684"/>
  <p:tag name="SIZEHEIGHT" val="42"/>
  <p:tag name="FONTNAME" val="Aria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HDR"/>
  <p:tag name="IGNOREFONTNONCOMPLIANCE" val="0"/>
  <p:tag name="FONTSIZE" val="28"/>
  <p:tag name="FONTBOLD" val="0"/>
  <p:tag name="FONTITALIC" val="0"/>
  <p:tag name="FONTULINE" val="0"/>
  <p:tag name="FONTSHADOW" val="0"/>
  <p:tag name="FONTALIGNMENT" val="1"/>
  <p:tag name="IGNORECOLORLINESNONCOMPLIANCE" val="0"/>
  <p:tag name="FONTCOLOR" val="0"/>
  <p:tag name="FILLVISIBLE" val="0"/>
  <p:tag name="FONTCOLORING" val="Text"/>
  <p:tag name="LINEVISIBLE" val="0"/>
  <p:tag name="FILLCOLORING" val="No Fill"/>
  <p:tag name="LINECOLORING" val="No Line"/>
  <p:tag name="FONT_COLOR_SCHEME_INDEX" val="7"/>
  <p:tag name="FONT_COLOR_TYPE" val="2"/>
  <p:tag name="IGNOREPOSITIONNONCOMPLIANCE" val="0"/>
  <p:tag name="POSITIONTOP" val="42"/>
  <p:tag name="POSITIONLEFT" val="54"/>
  <p:tag name="IGNORESIZENONCOMPLIANCE" val="0"/>
  <p:tag name="SIZEWIDTH" val="684"/>
  <p:tag name="SIZEHEIGHT" val="42"/>
  <p:tag name="FONTNAME" val="Aria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HDR"/>
  <p:tag name="IGNOREFONTNONCOMPLIANCE" val="0"/>
  <p:tag name="FONTSIZE" val="28"/>
  <p:tag name="FONTBOLD" val="0"/>
  <p:tag name="FONTITALIC" val="0"/>
  <p:tag name="FONTULINE" val="0"/>
  <p:tag name="FONTSHADOW" val="0"/>
  <p:tag name="FONTALIGNMENT" val="1"/>
  <p:tag name="IGNORECOLORLINESNONCOMPLIANCE" val="0"/>
  <p:tag name="FONTCOLOR" val="0"/>
  <p:tag name="FILLVISIBLE" val="0"/>
  <p:tag name="FONTCOLORING" val="Text"/>
  <p:tag name="LINEVISIBLE" val="0"/>
  <p:tag name="FILLCOLORING" val="No Fill"/>
  <p:tag name="LINECOLORING" val="No Line"/>
  <p:tag name="FONT_COLOR_SCHEME_INDEX" val="7"/>
  <p:tag name="FONT_COLOR_TYPE" val="2"/>
  <p:tag name="IGNOREPOSITIONNONCOMPLIANCE" val="0"/>
  <p:tag name="POSITIONTOP" val="42"/>
  <p:tag name="POSITIONLEFT" val="54"/>
  <p:tag name="IGNORESIZENONCOMPLIANCE" val="0"/>
  <p:tag name="SIZEWIDTH" val="684"/>
  <p:tag name="SIZEHEIGHT" val="42"/>
  <p:tag name="FONTNAME" val="Aria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HDR"/>
  <p:tag name="IGNOREFONTNONCOMPLIANCE" val="0"/>
  <p:tag name="FONTSIZE" val="28"/>
  <p:tag name="FONTBOLD" val="0"/>
  <p:tag name="FONTITALIC" val="0"/>
  <p:tag name="FONTULINE" val="0"/>
  <p:tag name="FONTSHADOW" val="0"/>
  <p:tag name="FONTALIGNMENT" val="1"/>
  <p:tag name="IGNORECOLORLINESNONCOMPLIANCE" val="0"/>
  <p:tag name="FONTCOLOR" val="0"/>
  <p:tag name="FILLVISIBLE" val="0"/>
  <p:tag name="FONTCOLORING" val="Text"/>
  <p:tag name="LINEVISIBLE" val="0"/>
  <p:tag name="FILLCOLORING" val="No Fill"/>
  <p:tag name="LINECOLORING" val="No Line"/>
  <p:tag name="FONT_COLOR_SCHEME_INDEX" val="7"/>
  <p:tag name="FONT_COLOR_TYPE" val="2"/>
  <p:tag name="IGNOREPOSITIONNONCOMPLIANCE" val="0"/>
  <p:tag name="POSITIONTOP" val="42"/>
  <p:tag name="POSITIONLEFT" val="54"/>
  <p:tag name="IGNORESIZENONCOMPLIANCE" val="0"/>
  <p:tag name="SIZEWIDTH" val="684"/>
  <p:tag name="SIZEHEIGHT" val="42"/>
  <p:tag name="FONTNAME" val="Aria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HDR"/>
  <p:tag name="IGNOREFONTNONCOMPLIANCE" val="0"/>
  <p:tag name="FONTSIZE" val="28"/>
  <p:tag name="FONTBOLD" val="0"/>
  <p:tag name="FONTITALIC" val="0"/>
  <p:tag name="FONTULINE" val="0"/>
  <p:tag name="FONTSHADOW" val="0"/>
  <p:tag name="FONTALIGNMENT" val="1"/>
  <p:tag name="IGNORECOLORLINESNONCOMPLIANCE" val="0"/>
  <p:tag name="FONTCOLOR" val="0"/>
  <p:tag name="FILLVISIBLE" val="0"/>
  <p:tag name="FONTCOLORING" val="Text"/>
  <p:tag name="LINEVISIBLE" val="0"/>
  <p:tag name="FILLCOLORING" val="No Fill"/>
  <p:tag name="LINECOLORING" val="No Line"/>
  <p:tag name="FONT_COLOR_SCHEME_INDEX" val="7"/>
  <p:tag name="FONT_COLOR_TYPE" val="2"/>
  <p:tag name="IGNOREPOSITIONNONCOMPLIANCE" val="0"/>
  <p:tag name="POSITIONTOP" val="42"/>
  <p:tag name="POSITIONLEFT" val="54"/>
  <p:tag name="IGNORESIZENONCOMPLIANCE" val="0"/>
  <p:tag name="SIZEWIDTH" val="684"/>
  <p:tag name="SIZEHEIGHT" val="42"/>
  <p:tag name="FONTNAME" val="Aria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HDR"/>
  <p:tag name="IGNOREFONTNONCOMPLIANCE" val="0"/>
  <p:tag name="FONTSIZE" val="28"/>
  <p:tag name="FONTBOLD" val="0"/>
  <p:tag name="FONTITALIC" val="0"/>
  <p:tag name="FONTULINE" val="0"/>
  <p:tag name="FONTSHADOW" val="0"/>
  <p:tag name="FONTALIGNMENT" val="1"/>
  <p:tag name="IGNORECOLORLINESNONCOMPLIANCE" val="0"/>
  <p:tag name="FONTCOLOR" val="0"/>
  <p:tag name="FILLVISIBLE" val="0"/>
  <p:tag name="FONTCOLORING" val="Text"/>
  <p:tag name="LINEVISIBLE" val="0"/>
  <p:tag name="FILLCOLORING" val="No Fill"/>
  <p:tag name="LINECOLORING" val="No Line"/>
  <p:tag name="FONT_COLOR_SCHEME_INDEX" val="7"/>
  <p:tag name="FONT_COLOR_TYPE" val="2"/>
  <p:tag name="IGNOREPOSITIONNONCOMPLIANCE" val="0"/>
  <p:tag name="POSITIONTOP" val="42"/>
  <p:tag name="POSITIONLEFT" val="54"/>
  <p:tag name="IGNORESIZENONCOMPLIANCE" val="0"/>
  <p:tag name="SIZEWIDTH" val="684"/>
  <p:tag name="SIZEHEIGHT" val="42"/>
  <p:tag name="FONTNAME" val="Aria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HDR"/>
  <p:tag name="IGNOREFONTNONCOMPLIANCE" val="0"/>
  <p:tag name="FONTSIZE" val="28"/>
  <p:tag name="FONTBOLD" val="0"/>
  <p:tag name="FONTITALIC" val="0"/>
  <p:tag name="FONTULINE" val="0"/>
  <p:tag name="FONTSHADOW" val="0"/>
  <p:tag name="FONTALIGNMENT" val="1"/>
  <p:tag name="IGNORECOLORLINESNONCOMPLIANCE" val="0"/>
  <p:tag name="FONTCOLOR" val="0"/>
  <p:tag name="FILLVISIBLE" val="0"/>
  <p:tag name="FONTCOLORING" val="Text"/>
  <p:tag name="LINEVISIBLE" val="0"/>
  <p:tag name="FILLCOLORING" val="No Fill"/>
  <p:tag name="LINECOLORING" val="No Line"/>
  <p:tag name="FONT_COLOR_SCHEME_INDEX" val="7"/>
  <p:tag name="FONT_COLOR_TYPE" val="2"/>
  <p:tag name="IGNOREPOSITIONNONCOMPLIANCE" val="0"/>
  <p:tag name="POSITIONTOP" val="42"/>
  <p:tag name="POSITIONLEFT" val="54"/>
  <p:tag name="IGNORESIZENONCOMPLIANCE" val="0"/>
  <p:tag name="SIZEWIDTH" val="684"/>
  <p:tag name="SIZEHEIGHT" val="42"/>
  <p:tag name="FONTNAME" val="Aria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HDR"/>
  <p:tag name="IGNOREFONTNONCOMPLIANCE" val="0"/>
  <p:tag name="FONTSIZE" val="28"/>
  <p:tag name="FONTBOLD" val="0"/>
  <p:tag name="FONTITALIC" val="0"/>
  <p:tag name="FONTULINE" val="0"/>
  <p:tag name="FONTSHADOW" val="0"/>
  <p:tag name="FONTALIGNMENT" val="1"/>
  <p:tag name="IGNORECOLORLINESNONCOMPLIANCE" val="0"/>
  <p:tag name="FONTCOLOR" val="0"/>
  <p:tag name="FILLVISIBLE" val="0"/>
  <p:tag name="FONTCOLORING" val="Text"/>
  <p:tag name="LINEVISIBLE" val="0"/>
  <p:tag name="FILLCOLORING" val="No Fill"/>
  <p:tag name="LINECOLORING" val="No Line"/>
  <p:tag name="FONT_COLOR_SCHEME_INDEX" val="7"/>
  <p:tag name="FONT_COLOR_TYPE" val="2"/>
  <p:tag name="IGNOREPOSITIONNONCOMPLIANCE" val="0"/>
  <p:tag name="POSITIONTOP" val="42"/>
  <p:tag name="POSITIONLEFT" val="54"/>
  <p:tag name="IGNORESIZENONCOMPLIANCE" val="0"/>
  <p:tag name="SIZEWIDTH" val="684"/>
  <p:tag name="SIZEHEIGHT" val="42"/>
  <p:tag name="FONTNAME" val="Aria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HDR"/>
  <p:tag name="IGNOREFONTNONCOMPLIANCE" val="0"/>
  <p:tag name="FONTSIZE" val="28"/>
  <p:tag name="FONTBOLD" val="0"/>
  <p:tag name="FONTITALIC" val="0"/>
  <p:tag name="FONTULINE" val="0"/>
  <p:tag name="FONTSHADOW" val="0"/>
  <p:tag name="FONTALIGNMENT" val="1"/>
  <p:tag name="IGNORECOLORLINESNONCOMPLIANCE" val="0"/>
  <p:tag name="FONTCOLOR" val="0"/>
  <p:tag name="FILLVISIBLE" val="0"/>
  <p:tag name="FONTCOLORING" val="Text"/>
  <p:tag name="LINEVISIBLE" val="0"/>
  <p:tag name="FILLCOLORING" val="No Fill"/>
  <p:tag name="LINECOLORING" val="No Line"/>
  <p:tag name="FONT_COLOR_SCHEME_INDEX" val="7"/>
  <p:tag name="FONT_COLOR_TYPE" val="2"/>
  <p:tag name="IGNOREPOSITIONNONCOMPLIANCE" val="0"/>
  <p:tag name="POSITIONTOP" val="42"/>
  <p:tag name="POSITIONLEFT" val="54"/>
  <p:tag name="IGNORESIZENONCOMPLIANCE" val="0"/>
  <p:tag name="SIZEWIDTH" val="684"/>
  <p:tag name="SIZEHEIGHT" val="42"/>
  <p:tag name="FONTNAME" val="Aria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HDR"/>
  <p:tag name="IGNOREFONTNONCOMPLIANCE" val="0"/>
  <p:tag name="FONTSIZE" val="28"/>
  <p:tag name="FONTBOLD" val="0"/>
  <p:tag name="FONTITALIC" val="0"/>
  <p:tag name="FONTULINE" val="0"/>
  <p:tag name="FONTSHADOW" val="0"/>
  <p:tag name="FONTALIGNMENT" val="1"/>
  <p:tag name="IGNORECOLORLINESNONCOMPLIANCE" val="0"/>
  <p:tag name="FONTCOLOR" val="0"/>
  <p:tag name="FILLVISIBLE" val="0"/>
  <p:tag name="FONTCOLORING" val="Text"/>
  <p:tag name="LINEVISIBLE" val="0"/>
  <p:tag name="FILLCOLORING" val="No Fill"/>
  <p:tag name="LINECOLORING" val="No Line"/>
  <p:tag name="FONT_COLOR_SCHEME_INDEX" val="7"/>
  <p:tag name="FONT_COLOR_TYPE" val="2"/>
  <p:tag name="IGNOREPOSITIONNONCOMPLIANCE" val="0"/>
  <p:tag name="POSITIONTOP" val="42"/>
  <p:tag name="POSITIONLEFT" val="54"/>
  <p:tag name="IGNORESIZENONCOMPLIANCE" val="0"/>
  <p:tag name="SIZEWIDTH" val="684"/>
  <p:tag name="SIZEHEIGHT" val="42"/>
  <p:tag name="FONTNAME" val="Aria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ME" val="SLIDEHDR"/>
  <p:tag name="IGNOREFONTNONCOMPLIANCE" val="0"/>
  <p:tag name="FONTSIZE" val="28"/>
  <p:tag name="FONTBOLD" val="0"/>
  <p:tag name="FONTITALIC" val="0"/>
  <p:tag name="FONTULINE" val="0"/>
  <p:tag name="FONTSHADOW" val="0"/>
  <p:tag name="FONTALIGNMENT" val="1"/>
  <p:tag name="IGNORECOLORLINESNONCOMPLIANCE" val="0"/>
  <p:tag name="FONTCOLOR" val="0"/>
  <p:tag name="FILLVISIBLE" val="0"/>
  <p:tag name="FONTCOLORING" val="Text"/>
  <p:tag name="LINEVISIBLE" val="0"/>
  <p:tag name="FILLCOLORING" val="No Fill"/>
  <p:tag name="LINECOLORING" val="No Line"/>
  <p:tag name="FONT_COLOR_SCHEME_INDEX" val="7"/>
  <p:tag name="FONT_COLOR_TYPE" val="2"/>
  <p:tag name="IGNOREPOSITIONNONCOMPLIANCE" val="0"/>
  <p:tag name="POSITIONTOP" val="42"/>
  <p:tag name="POSITIONLEFT" val="54"/>
  <p:tag name="IGNORESIZENONCOMPLIANCE" val="0"/>
  <p:tag name="SIZEWIDTH" val="684"/>
  <p:tag name="SIZEHEIGHT" val="42"/>
  <p:tag name="FONTNAME" val="Arial"/>
</p:tagLst>
</file>

<file path=ppt/theme/theme1.xml><?xml version="1.0" encoding="utf-8"?>
<a:theme xmlns:a="http://schemas.openxmlformats.org/drawingml/2006/main" name="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8110</TotalTime>
  <Words>763</Words>
  <Application>Microsoft Office PowerPoint</Application>
  <PresentationFormat>Presentación en pantalla (4:3)</PresentationFormat>
  <Paragraphs>221</Paragraphs>
  <Slides>17</Slides>
  <Notes>16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9" baseType="lpstr">
      <vt:lpstr>Presentación en blanco</vt:lpstr>
      <vt:lpstr>Gráfico</vt:lpstr>
      <vt:lpstr>Financiación a medida de Emprendedores y Start ups innovadoras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Company>GVA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Estrategias de la Conselleria  de Economía, Industria y Comercio  2012</dc:title>
  <dc:creator>Chimo</dc:creator>
  <cp:lastModifiedBy>Fernando</cp:lastModifiedBy>
  <cp:revision>357</cp:revision>
  <dcterms:created xsi:type="dcterms:W3CDTF">2011-12-14T08:45:44Z</dcterms:created>
  <dcterms:modified xsi:type="dcterms:W3CDTF">2013-07-22T16:40:43Z</dcterms:modified>
</cp:coreProperties>
</file>