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0.jpg" ContentType="image/pn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08" r:id="rId2"/>
    <p:sldId id="281" r:id="rId3"/>
    <p:sldId id="283" r:id="rId4"/>
    <p:sldId id="294" r:id="rId5"/>
    <p:sldId id="282" r:id="rId6"/>
    <p:sldId id="315" r:id="rId7"/>
    <p:sldId id="307" r:id="rId8"/>
    <p:sldId id="334" r:id="rId9"/>
    <p:sldId id="258" r:id="rId10"/>
    <p:sldId id="297" r:id="rId11"/>
    <p:sldId id="284" r:id="rId12"/>
    <p:sldId id="338" r:id="rId13"/>
    <p:sldId id="335" r:id="rId14"/>
    <p:sldId id="336" r:id="rId15"/>
    <p:sldId id="337" r:id="rId16"/>
    <p:sldId id="302" r:id="rId17"/>
    <p:sldId id="300" r:id="rId18"/>
    <p:sldId id="285" r:id="rId19"/>
    <p:sldId id="318" r:id="rId20"/>
    <p:sldId id="319" r:id="rId21"/>
    <p:sldId id="320" r:id="rId22"/>
    <p:sldId id="321" r:id="rId23"/>
    <p:sldId id="323" r:id="rId24"/>
    <p:sldId id="322" r:id="rId25"/>
    <p:sldId id="325" r:id="rId26"/>
    <p:sldId id="327" r:id="rId27"/>
    <p:sldId id="328" r:id="rId28"/>
    <p:sldId id="329" r:id="rId29"/>
    <p:sldId id="330" r:id="rId30"/>
    <p:sldId id="331" r:id="rId31"/>
    <p:sldId id="332" r:id="rId32"/>
    <p:sldId id="333" r:id="rId33"/>
    <p:sldId id="339" r:id="rId34"/>
    <p:sldId id="268" r:id="rId35"/>
    <p:sldId id="298" r:id="rId36"/>
    <p:sldId id="295" r:id="rId37"/>
    <p:sldId id="296" r:id="rId38"/>
    <p:sldId id="289" r:id="rId39"/>
    <p:sldId id="290" r:id="rId40"/>
    <p:sldId id="309" r:id="rId41"/>
    <p:sldId id="310" r:id="rId42"/>
    <p:sldId id="311" r:id="rId43"/>
    <p:sldId id="317" r:id="rId44"/>
    <p:sldId id="312" r:id="rId45"/>
    <p:sldId id="316" r:id="rId46"/>
    <p:sldId id="291" r:id="rId47"/>
    <p:sldId id="293" r:id="rId48"/>
    <p:sldId id="341" r:id="rId49"/>
    <p:sldId id="342" r:id="rId50"/>
    <p:sldId id="306" r:id="rId51"/>
    <p:sldId id="292" r:id="rId52"/>
    <p:sldId id="272" r:id="rId53"/>
    <p:sldId id="273" r:id="rId54"/>
    <p:sldId id="314" r:id="rId55"/>
    <p:sldId id="343" r:id="rId56"/>
    <p:sldId id="274" r:id="rId57"/>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30605" autoAdjust="0"/>
  </p:normalViewPr>
  <p:slideViewPr>
    <p:cSldViewPr>
      <p:cViewPr varScale="1">
        <p:scale>
          <a:sx n="20" d="100"/>
          <a:sy n="20" d="100"/>
        </p:scale>
        <p:origin x="-283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explosion val="25"/>
          <c:cat>
            <c:strRef>
              <c:f>Hoja1!$A$2:$A$4</c:f>
              <c:strCache>
                <c:ptCount val="3"/>
                <c:pt idx="0">
                  <c:v>Lo que decimos</c:v>
                </c:pt>
                <c:pt idx="1">
                  <c:v>Cómo lo decimos</c:v>
                </c:pt>
                <c:pt idx="2">
                  <c:v>Lo que dice nuestro cuerpo</c:v>
                </c:pt>
              </c:strCache>
            </c:strRef>
          </c:cat>
          <c:val>
            <c:numRef>
              <c:f>Hoja1!$B$2:$B$4</c:f>
              <c:numCache>
                <c:formatCode>General</c:formatCode>
                <c:ptCount val="3"/>
                <c:pt idx="0">
                  <c:v>1</c:v>
                </c:pt>
                <c:pt idx="1">
                  <c:v>2</c:v>
                </c:pt>
                <c:pt idx="2">
                  <c:v>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s-PA"/>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E83BC-0AF8-4ADA-A6C2-4E553B587227}" type="datetimeFigureOut">
              <a:rPr lang="es-PA" smtClean="0"/>
              <a:t>28/3/19</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B3B8E-212B-419D-80D0-228CF96B28D3}" type="slidenum">
              <a:rPr lang="es-PA" smtClean="0"/>
              <a:t>‹Nº›</a:t>
            </a:fld>
            <a:endParaRPr lang="es-PA"/>
          </a:p>
        </p:txBody>
      </p:sp>
    </p:spTree>
    <p:extLst>
      <p:ext uri="{BB962C8B-B14F-4D97-AF65-F5344CB8AC3E}">
        <p14:creationId xmlns:p14="http://schemas.microsoft.com/office/powerpoint/2010/main" val="183532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a:t>
            </a:fld>
            <a:endParaRPr lang="es-PA"/>
          </a:p>
        </p:txBody>
      </p:sp>
    </p:spTree>
    <p:extLst>
      <p:ext uri="{BB962C8B-B14F-4D97-AF65-F5344CB8AC3E}">
        <p14:creationId xmlns:p14="http://schemas.microsoft.com/office/powerpoint/2010/main" val="376801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11</a:t>
            </a:fld>
            <a:endParaRPr lang="es-PA"/>
          </a:p>
        </p:txBody>
      </p:sp>
    </p:spTree>
    <p:extLst>
      <p:ext uri="{BB962C8B-B14F-4D97-AF65-F5344CB8AC3E}">
        <p14:creationId xmlns:p14="http://schemas.microsoft.com/office/powerpoint/2010/main" val="66441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13</a:t>
            </a:fld>
            <a:endParaRPr lang="es-PA"/>
          </a:p>
        </p:txBody>
      </p:sp>
    </p:spTree>
    <p:extLst>
      <p:ext uri="{BB962C8B-B14F-4D97-AF65-F5344CB8AC3E}">
        <p14:creationId xmlns:p14="http://schemas.microsoft.com/office/powerpoint/2010/main" val="52424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14</a:t>
            </a:fld>
            <a:endParaRPr lang="es-PA"/>
          </a:p>
        </p:txBody>
      </p:sp>
    </p:spTree>
    <p:extLst>
      <p:ext uri="{BB962C8B-B14F-4D97-AF65-F5344CB8AC3E}">
        <p14:creationId xmlns:p14="http://schemas.microsoft.com/office/powerpoint/2010/main" val="199655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15</a:t>
            </a:fld>
            <a:endParaRPr lang="es-PA"/>
          </a:p>
        </p:txBody>
      </p:sp>
    </p:spTree>
    <p:extLst>
      <p:ext uri="{BB962C8B-B14F-4D97-AF65-F5344CB8AC3E}">
        <p14:creationId xmlns:p14="http://schemas.microsoft.com/office/powerpoint/2010/main" val="199655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aseline="0" dirty="0" smtClean="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16</a:t>
            </a:fld>
            <a:endParaRPr lang="es-PA"/>
          </a:p>
        </p:txBody>
      </p:sp>
    </p:spTree>
    <p:extLst>
      <p:ext uri="{BB962C8B-B14F-4D97-AF65-F5344CB8AC3E}">
        <p14:creationId xmlns:p14="http://schemas.microsoft.com/office/powerpoint/2010/main" val="359371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17</a:t>
            </a:fld>
            <a:endParaRPr lang="es-PA"/>
          </a:p>
        </p:txBody>
      </p:sp>
    </p:spTree>
    <p:extLst>
      <p:ext uri="{BB962C8B-B14F-4D97-AF65-F5344CB8AC3E}">
        <p14:creationId xmlns:p14="http://schemas.microsoft.com/office/powerpoint/2010/main" val="187218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1"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20</a:t>
            </a:fld>
            <a:endParaRPr lang="es-PA"/>
          </a:p>
        </p:txBody>
      </p:sp>
    </p:spTree>
    <p:extLst>
      <p:ext uri="{BB962C8B-B14F-4D97-AF65-F5344CB8AC3E}">
        <p14:creationId xmlns:p14="http://schemas.microsoft.com/office/powerpoint/2010/main" val="243786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aseline="0" dirty="0" smtClean="0"/>
          </a:p>
        </p:txBody>
      </p:sp>
      <p:sp>
        <p:nvSpPr>
          <p:cNvPr id="4" name="3 Marcador de número de diapositiva"/>
          <p:cNvSpPr>
            <a:spLocks noGrp="1"/>
          </p:cNvSpPr>
          <p:nvPr>
            <p:ph type="sldNum" sz="quarter" idx="10"/>
          </p:nvPr>
        </p:nvSpPr>
        <p:spPr/>
        <p:txBody>
          <a:bodyPr/>
          <a:lstStyle/>
          <a:p>
            <a:fld id="{A74FFF60-9065-416F-B972-A7AF255A7DDD}" type="slidenum">
              <a:rPr lang="es-PA" smtClean="0"/>
              <a:t>21</a:t>
            </a:fld>
            <a:endParaRPr lang="es-PA"/>
          </a:p>
        </p:txBody>
      </p:sp>
    </p:spTree>
    <p:extLst>
      <p:ext uri="{BB962C8B-B14F-4D97-AF65-F5344CB8AC3E}">
        <p14:creationId xmlns:p14="http://schemas.microsoft.com/office/powerpoint/2010/main" val="3525241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1" dirty="0"/>
          </a:p>
        </p:txBody>
      </p:sp>
      <p:sp>
        <p:nvSpPr>
          <p:cNvPr id="4" name="3 Marcador de número de diapositiva"/>
          <p:cNvSpPr>
            <a:spLocks noGrp="1"/>
          </p:cNvSpPr>
          <p:nvPr>
            <p:ph type="sldNum" sz="quarter" idx="10"/>
          </p:nvPr>
        </p:nvSpPr>
        <p:spPr/>
        <p:txBody>
          <a:bodyPr/>
          <a:lstStyle/>
          <a:p>
            <a:fld id="{0C9A675A-D4E6-4E2C-96A6-D45689CB07AB}" type="slidenum">
              <a:rPr lang="es-PA" smtClean="0"/>
              <a:t>22</a:t>
            </a:fld>
            <a:endParaRPr lang="es-PA"/>
          </a:p>
        </p:txBody>
      </p:sp>
    </p:spTree>
    <p:extLst>
      <p:ext uri="{BB962C8B-B14F-4D97-AF65-F5344CB8AC3E}">
        <p14:creationId xmlns:p14="http://schemas.microsoft.com/office/powerpoint/2010/main" val="277162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aseline="0" dirty="0" smtClean="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23</a:t>
            </a:fld>
            <a:endParaRPr lang="es-PA"/>
          </a:p>
        </p:txBody>
      </p:sp>
    </p:spTree>
    <p:extLst>
      <p:ext uri="{BB962C8B-B14F-4D97-AF65-F5344CB8AC3E}">
        <p14:creationId xmlns:p14="http://schemas.microsoft.com/office/powerpoint/2010/main" val="403389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a:t>
            </a:fld>
            <a:endParaRPr lang="es-PA"/>
          </a:p>
        </p:txBody>
      </p:sp>
    </p:spTree>
    <p:extLst>
      <p:ext uri="{BB962C8B-B14F-4D97-AF65-F5344CB8AC3E}">
        <p14:creationId xmlns:p14="http://schemas.microsoft.com/office/powerpoint/2010/main" val="338211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24</a:t>
            </a:fld>
            <a:endParaRPr lang="es-PA"/>
          </a:p>
        </p:txBody>
      </p:sp>
    </p:spTree>
    <p:extLst>
      <p:ext uri="{BB962C8B-B14F-4D97-AF65-F5344CB8AC3E}">
        <p14:creationId xmlns:p14="http://schemas.microsoft.com/office/powerpoint/2010/main" val="2045375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25</a:t>
            </a:fld>
            <a:endParaRPr lang="es-PA"/>
          </a:p>
        </p:txBody>
      </p:sp>
    </p:spTree>
    <p:extLst>
      <p:ext uri="{BB962C8B-B14F-4D97-AF65-F5344CB8AC3E}">
        <p14:creationId xmlns:p14="http://schemas.microsoft.com/office/powerpoint/2010/main" val="1695370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26</a:t>
            </a:fld>
            <a:endParaRPr lang="es-PA"/>
          </a:p>
        </p:txBody>
      </p:sp>
    </p:spTree>
    <p:extLst>
      <p:ext uri="{BB962C8B-B14F-4D97-AF65-F5344CB8AC3E}">
        <p14:creationId xmlns:p14="http://schemas.microsoft.com/office/powerpoint/2010/main" val="3747412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27</a:t>
            </a:fld>
            <a:endParaRPr lang="es-PA"/>
          </a:p>
        </p:txBody>
      </p:sp>
    </p:spTree>
    <p:extLst>
      <p:ext uri="{BB962C8B-B14F-4D97-AF65-F5344CB8AC3E}">
        <p14:creationId xmlns:p14="http://schemas.microsoft.com/office/powerpoint/2010/main" val="137794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28</a:t>
            </a:fld>
            <a:endParaRPr lang="es-PA"/>
          </a:p>
        </p:txBody>
      </p:sp>
    </p:spTree>
    <p:extLst>
      <p:ext uri="{BB962C8B-B14F-4D97-AF65-F5344CB8AC3E}">
        <p14:creationId xmlns:p14="http://schemas.microsoft.com/office/powerpoint/2010/main" val="774238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29</a:t>
            </a:fld>
            <a:endParaRPr lang="es-PA"/>
          </a:p>
        </p:txBody>
      </p:sp>
    </p:spTree>
    <p:extLst>
      <p:ext uri="{BB962C8B-B14F-4D97-AF65-F5344CB8AC3E}">
        <p14:creationId xmlns:p14="http://schemas.microsoft.com/office/powerpoint/2010/main" val="2190910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0C9A675A-D4E6-4E2C-96A6-D45689CB07AB}" type="slidenum">
              <a:rPr lang="es-PA" smtClean="0"/>
              <a:t>30</a:t>
            </a:fld>
            <a:endParaRPr lang="es-PA"/>
          </a:p>
        </p:txBody>
      </p:sp>
    </p:spTree>
    <p:extLst>
      <p:ext uri="{BB962C8B-B14F-4D97-AF65-F5344CB8AC3E}">
        <p14:creationId xmlns:p14="http://schemas.microsoft.com/office/powerpoint/2010/main" val="322776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0C9A675A-D4E6-4E2C-96A6-D45689CB07AB}" type="slidenum">
              <a:rPr lang="es-PA" smtClean="0"/>
              <a:t>31</a:t>
            </a:fld>
            <a:endParaRPr lang="es-PA"/>
          </a:p>
        </p:txBody>
      </p:sp>
    </p:spTree>
    <p:extLst>
      <p:ext uri="{BB962C8B-B14F-4D97-AF65-F5344CB8AC3E}">
        <p14:creationId xmlns:p14="http://schemas.microsoft.com/office/powerpoint/2010/main" val="304343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32</a:t>
            </a:fld>
            <a:endParaRPr lang="es-PA"/>
          </a:p>
        </p:txBody>
      </p:sp>
    </p:spTree>
    <p:extLst>
      <p:ext uri="{BB962C8B-B14F-4D97-AF65-F5344CB8AC3E}">
        <p14:creationId xmlns:p14="http://schemas.microsoft.com/office/powerpoint/2010/main" val="1238836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33</a:t>
            </a:fld>
            <a:endParaRPr lang="es-PA"/>
          </a:p>
        </p:txBody>
      </p:sp>
    </p:spTree>
    <p:extLst>
      <p:ext uri="{BB962C8B-B14F-4D97-AF65-F5344CB8AC3E}">
        <p14:creationId xmlns:p14="http://schemas.microsoft.com/office/powerpoint/2010/main" val="370502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3</a:t>
            </a:fld>
            <a:endParaRPr lang="es-PA"/>
          </a:p>
        </p:txBody>
      </p:sp>
    </p:spTree>
    <p:extLst>
      <p:ext uri="{BB962C8B-B14F-4D97-AF65-F5344CB8AC3E}">
        <p14:creationId xmlns:p14="http://schemas.microsoft.com/office/powerpoint/2010/main" val="1494602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74FFF60-9065-416F-B972-A7AF255A7DDD}" type="slidenum">
              <a:rPr lang="es-PA" smtClean="0"/>
              <a:t>34</a:t>
            </a:fld>
            <a:endParaRPr lang="es-PA"/>
          </a:p>
        </p:txBody>
      </p:sp>
    </p:spTree>
    <p:extLst>
      <p:ext uri="{BB962C8B-B14F-4D97-AF65-F5344CB8AC3E}">
        <p14:creationId xmlns:p14="http://schemas.microsoft.com/office/powerpoint/2010/main" val="2908116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36</a:t>
            </a:fld>
            <a:endParaRPr lang="es-PA"/>
          </a:p>
        </p:txBody>
      </p:sp>
    </p:spTree>
    <p:extLst>
      <p:ext uri="{BB962C8B-B14F-4D97-AF65-F5344CB8AC3E}">
        <p14:creationId xmlns:p14="http://schemas.microsoft.com/office/powerpoint/2010/main" val="351045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37</a:t>
            </a:fld>
            <a:endParaRPr lang="es-PA"/>
          </a:p>
        </p:txBody>
      </p:sp>
    </p:spTree>
    <p:extLst>
      <p:ext uri="{BB962C8B-B14F-4D97-AF65-F5344CB8AC3E}">
        <p14:creationId xmlns:p14="http://schemas.microsoft.com/office/powerpoint/2010/main" val="4279075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38</a:t>
            </a:fld>
            <a:endParaRPr lang="es-PA"/>
          </a:p>
        </p:txBody>
      </p:sp>
    </p:spTree>
    <p:extLst>
      <p:ext uri="{BB962C8B-B14F-4D97-AF65-F5344CB8AC3E}">
        <p14:creationId xmlns:p14="http://schemas.microsoft.com/office/powerpoint/2010/main" val="193165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46</a:t>
            </a:fld>
            <a:endParaRPr lang="es-PA"/>
          </a:p>
        </p:txBody>
      </p:sp>
    </p:spTree>
    <p:extLst>
      <p:ext uri="{BB962C8B-B14F-4D97-AF65-F5344CB8AC3E}">
        <p14:creationId xmlns:p14="http://schemas.microsoft.com/office/powerpoint/2010/main" val="2756941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A" dirty="0" smtClean="0"/>
              <a:t>Asia </a:t>
            </a:r>
            <a:r>
              <a:rPr lang="es-PA" dirty="0" err="1" smtClean="0"/>
              <a:t>Gondek</a:t>
            </a:r>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47</a:t>
            </a:fld>
            <a:endParaRPr lang="es-PA"/>
          </a:p>
        </p:txBody>
      </p:sp>
    </p:spTree>
    <p:extLst>
      <p:ext uri="{BB962C8B-B14F-4D97-AF65-F5344CB8AC3E}">
        <p14:creationId xmlns:p14="http://schemas.microsoft.com/office/powerpoint/2010/main" val="2812970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aseline="0" dirty="0" smtClean="0"/>
          </a:p>
        </p:txBody>
      </p:sp>
      <p:sp>
        <p:nvSpPr>
          <p:cNvPr id="4" name="3 Marcador de número de diapositiva"/>
          <p:cNvSpPr>
            <a:spLocks noGrp="1"/>
          </p:cNvSpPr>
          <p:nvPr>
            <p:ph type="sldNum" sz="quarter" idx="10"/>
          </p:nvPr>
        </p:nvSpPr>
        <p:spPr/>
        <p:txBody>
          <a:bodyPr/>
          <a:lstStyle/>
          <a:p>
            <a:fld id="{A74FFF60-9065-416F-B972-A7AF255A7DDD}" type="slidenum">
              <a:rPr lang="es-PA" smtClean="0"/>
              <a:t>48</a:t>
            </a:fld>
            <a:endParaRPr lang="es-PA"/>
          </a:p>
        </p:txBody>
      </p:sp>
    </p:spTree>
    <p:extLst>
      <p:ext uri="{BB962C8B-B14F-4D97-AF65-F5344CB8AC3E}">
        <p14:creationId xmlns:p14="http://schemas.microsoft.com/office/powerpoint/2010/main" val="1130576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74FFF60-9065-416F-B972-A7AF255A7DDD}" type="slidenum">
              <a:rPr lang="es-PA" smtClean="0"/>
              <a:t>49</a:t>
            </a:fld>
            <a:endParaRPr lang="es-PA"/>
          </a:p>
        </p:txBody>
      </p:sp>
    </p:spTree>
    <p:extLst>
      <p:ext uri="{BB962C8B-B14F-4D97-AF65-F5344CB8AC3E}">
        <p14:creationId xmlns:p14="http://schemas.microsoft.com/office/powerpoint/2010/main" val="565328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r>
              <a:rPr lang="es-ES" dirty="0" err="1" smtClean="0"/>
              <a:t>Benjamin</a:t>
            </a:r>
            <a:r>
              <a:rPr lang="es-ES" dirty="0" smtClean="0"/>
              <a:t> Franklin dijo: la ira no es necesaria sin razón, pero rara vez es buena</a:t>
            </a:r>
            <a:br>
              <a:rPr lang="es-ES" dirty="0" smtClean="0"/>
            </a:br>
            <a:r>
              <a:rPr lang="es-ES" dirty="0" smtClean="0"/>
              <a:t/>
            </a:r>
            <a:br>
              <a:rPr lang="es-ES" dirty="0" smtClean="0"/>
            </a:br>
            <a:r>
              <a:rPr lang="es-ES" dirty="0" smtClean="0"/>
              <a:t>El estrés de todo tipo crea una excitación </a:t>
            </a:r>
            <a:r>
              <a:rPr lang="es-ES" dirty="0" err="1" smtClean="0"/>
              <a:t>adrenocortical</a:t>
            </a:r>
            <a:r>
              <a:rPr lang="es-ES" dirty="0" smtClean="0"/>
              <a:t>, que reduce el umbral de lo que provoca la ira. Por lo tanto, alguien que tuvo dificultades en el trabajo es especialmente vulnerable a enfurecerse más tarde en casa por algo.</a:t>
            </a:r>
            <a:br>
              <a:rPr lang="es-ES" dirty="0" smtClean="0"/>
            </a:br>
            <a:r>
              <a:rPr lang="es-ES" dirty="0" smtClean="0"/>
              <a:t/>
            </a:r>
            <a:br>
              <a:rPr lang="es-ES" dirty="0" smtClean="0"/>
            </a:br>
            <a:r>
              <a:rPr lang="es-ES" dirty="0" smtClean="0"/>
              <a:t>Al proporcionar información, se puede mitigar este problema, pero funciona bien en niveles moderados de enojo.</a:t>
            </a:r>
            <a:br>
              <a:rPr lang="es-ES" dirty="0" smtClean="0"/>
            </a:br>
            <a:r>
              <a:rPr lang="es-ES" dirty="0" smtClean="0"/>
              <a:t/>
            </a:r>
            <a:br>
              <a:rPr lang="es-ES" dirty="0" smtClean="0"/>
            </a:br>
            <a:r>
              <a:rPr lang="es-ES" dirty="0" smtClean="0"/>
              <a:t>Una manera de reducir la ira sería enfriarse fisiológicamente si se eliminara el aumento suprarrenal en un entorno en el que no es probable que haya más factores desencadenantes de la ira. Lo ideal es encontrar una distracción que sea un dispositivo muy poderoso para alterar el estado de ánimo, por una simple razón: es difícil permanecer enojado cuando estamos teniendo un momento agradable.</a:t>
            </a:r>
            <a:br>
              <a:rPr lang="es-ES" dirty="0" smtClean="0"/>
            </a:br>
            <a:r>
              <a:rPr lang="es-ES" dirty="0" smtClean="0"/>
              <a:t/>
            </a:r>
            <a:br>
              <a:rPr lang="es-ES" dirty="0" smtClean="0"/>
            </a:br>
            <a:r>
              <a:rPr lang="es-ES" dirty="0" smtClean="0"/>
              <a:t>Para lidiar con la ansiedad, debemos</a:t>
            </a:r>
            <a:br>
              <a:rPr lang="es-ES" dirty="0" smtClean="0"/>
            </a:br>
            <a:r>
              <a:rPr lang="es-ES" dirty="0" smtClean="0"/>
              <a:t>Conciencia de sí mismo. Atrapando los episodios preocupantes lo más cerca posible de su comienzo.</a:t>
            </a:r>
            <a:br>
              <a:rPr lang="es-ES" dirty="0" smtClean="0"/>
            </a:br>
            <a:r>
              <a:rPr lang="es-ES" dirty="0" smtClean="0"/>
              <a:t>Adopte una postura crucial con respecto a sus suposiciones: ¿Es muy probable que ocurra el temido evento? ¿Es necesariamente el caso de que solo haya una o ninguna alternativa para dejar que suceda? ¿Hay pasos constructivos a seguir? ¿Realmente ayuda a pasar por estos mismos pensamientos de ansiedad una y otra vez?</a:t>
            </a:r>
            <a:br>
              <a:rPr lang="es-ES" dirty="0" smtClean="0"/>
            </a:br>
            <a:r>
              <a:rPr lang="es-ES" dirty="0" smtClean="0"/>
              <a:t/>
            </a:r>
            <a:br>
              <a:rPr lang="es-ES" dirty="0" smtClean="0"/>
            </a:br>
            <a:r>
              <a:rPr lang="es-ES" dirty="0" smtClean="0"/>
              <a:t>Esta combinación de atención plena y saludable escepticismo podría, presumiblemente, actuar como un freno para la activación neural que subraya la ansiedad de bajo grado.</a:t>
            </a:r>
            <a:br>
              <a:rPr lang="es-ES" dirty="0" smtClean="0"/>
            </a:br>
            <a:r>
              <a:rPr lang="es-ES" dirty="0" smtClean="0"/>
              <a:t>Cuando una preocupación nos permite repetir una y otra vez sin oposición, gana poder de persuasión; desafiarlo al contemplar un rango de puntos de vista igualmente plausibles evita que el pensamiento preocupado se tome como ingenuo.</a:t>
            </a:r>
            <a:br>
              <a:rPr lang="es-ES" dirty="0" smtClean="0"/>
            </a:br>
            <a:r>
              <a:rPr lang="es-ES" dirty="0" smtClean="0"/>
              <a:t/>
            </a:r>
            <a:br>
              <a:rPr lang="es-ES" dirty="0" smtClean="0"/>
            </a:br>
            <a:r>
              <a:rPr lang="es-ES" dirty="0" smtClean="0"/>
              <a:t>Dos estrategias son particularmente efectivas en la batalla contra la depresión. Una es aprender a desafiar los pensamientos en el centro de la dominación: cuestionar su validez y pensar en una alternativa más positiva. La otra es programar a propósito eventos agradables y distractores (algo que es completamente optimista, teniendo cuidado de no elegir inadvertidamente algo que arrastre de nuevo su estado de ánimo).</a:t>
            </a:r>
            <a:br>
              <a:rPr lang="es-ES" dirty="0" smtClean="0"/>
            </a:br>
            <a:r>
              <a:rPr lang="es-ES" dirty="0" smtClean="0"/>
              <a:t/>
            </a:r>
            <a:br>
              <a:rPr lang="es-ES" dirty="0" smtClean="0"/>
            </a:br>
            <a:r>
              <a:rPr lang="es-ES" dirty="0" smtClean="0"/>
              <a:t>Un enfoque más constructivo para levantar el ánimo es diseñar un pequeño triunfo o un éxito fácil.</a:t>
            </a:r>
            <a:br>
              <a:rPr lang="es-ES" dirty="0" smtClean="0"/>
            </a:br>
            <a:r>
              <a:rPr lang="es-ES" dirty="0" smtClean="0"/>
              <a:t/>
            </a:r>
            <a:br>
              <a:rPr lang="es-ES" dirty="0" smtClean="0"/>
            </a:br>
            <a:r>
              <a:rPr lang="es-ES" dirty="0" smtClean="0"/>
              <a:t>Los estudiantes que están ansiosos, enojados o en baja no aprenden; Las personas que están atrapadas en estos estados no reciben información de manera eficiente ni la manejan bien. Cuando las emociones abruman la concentración, lo que está siendo inundado es el llamado científico de trabajo cognitivo de la capacidad mental, la capacidad de tener en mente toda la información relevante para la tarea en cuestión.</a:t>
            </a:r>
            <a:br>
              <a:rPr lang="es-ES" dirty="0" smtClean="0"/>
            </a:br>
            <a:r>
              <a:rPr lang="es-ES" dirty="0" smtClean="0"/>
              <a:t/>
            </a:r>
            <a:br>
              <a:rPr lang="es-ES" dirty="0" smtClean="0"/>
            </a:br>
            <a:r>
              <a:rPr lang="es-ES" dirty="0" smtClean="0"/>
              <a:t>Los buenos estados de ánimo, mientras duran, mejoran la capacidad de pensar con flexibilidad y sin más complejidad, lo que facilita la búsqueda de soluciones a los problemas, ya sean intelectuales o interpersonales.</a:t>
            </a:r>
            <a:endParaRPr lang="es-PA" baseline="0" dirty="0" smtClean="0"/>
          </a:p>
          <a:p>
            <a:endParaRPr lang="es-PA" baseline="0" dirty="0" smtClean="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50</a:t>
            </a:fld>
            <a:endParaRPr lang="es-PA"/>
          </a:p>
        </p:txBody>
      </p:sp>
    </p:spTree>
    <p:extLst>
      <p:ext uri="{BB962C8B-B14F-4D97-AF65-F5344CB8AC3E}">
        <p14:creationId xmlns:p14="http://schemas.microsoft.com/office/powerpoint/2010/main" val="1622143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51</a:t>
            </a:fld>
            <a:endParaRPr lang="es-PA"/>
          </a:p>
        </p:txBody>
      </p:sp>
    </p:spTree>
    <p:extLst>
      <p:ext uri="{BB962C8B-B14F-4D97-AF65-F5344CB8AC3E}">
        <p14:creationId xmlns:p14="http://schemas.microsoft.com/office/powerpoint/2010/main" val="4864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aseline="0" dirty="0" smtClean="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4</a:t>
            </a:fld>
            <a:endParaRPr lang="es-PA"/>
          </a:p>
        </p:txBody>
      </p:sp>
    </p:spTree>
    <p:extLst>
      <p:ext uri="{BB962C8B-B14F-4D97-AF65-F5344CB8AC3E}">
        <p14:creationId xmlns:p14="http://schemas.microsoft.com/office/powerpoint/2010/main" val="3943400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A" dirty="0" smtClean="0"/>
              <a:t>Para realizar este ejercicio</a:t>
            </a:r>
            <a:r>
              <a:rPr lang="es-PA" baseline="0" dirty="0" smtClean="0"/>
              <a:t> es necesario tomar un momento de tranquilidad de al menos 5 minutos, sabiendo que no va a ser ininterrumpido.</a:t>
            </a:r>
          </a:p>
          <a:p>
            <a:endParaRPr lang="es-PA" baseline="0" dirty="0" smtClean="0"/>
          </a:p>
          <a:p>
            <a:r>
              <a:rPr lang="es-PA" baseline="0" dirty="0" smtClean="0"/>
              <a:t>Primero, elija una de las emociones enunciadas anteriormente, pensando en alguna situación que nos haya pasado en las últimas 48 horas (mientras más cercano mejor para poder encarnar mejor la emoción). Luego, intenten revivirla lo mejor que puedan. </a:t>
            </a:r>
          </a:p>
          <a:p>
            <a:endParaRPr lang="es-PA" baseline="0" dirty="0" smtClean="0"/>
          </a:p>
          <a:p>
            <a:r>
              <a:rPr lang="es-PA" baseline="0" dirty="0" smtClean="0"/>
              <a:t>Pasado un minuto de pensar cómo les hizo sentir, intenten razonar como su cuerpo se está sintiendo, haciéndote este tipo de preguntas:</a:t>
            </a:r>
          </a:p>
          <a:p>
            <a:r>
              <a:rPr lang="es-PA" baseline="0" dirty="0" smtClean="0"/>
              <a:t>¿Cómo estoy sintiendo mis mano? ¿Están apretadas, calientes o frías, o relajadas?</a:t>
            </a:r>
          </a:p>
          <a:p>
            <a:r>
              <a:rPr lang="es-PA" baseline="0" dirty="0" smtClean="0"/>
              <a:t>Lo mismo con mis pies</a:t>
            </a:r>
          </a:p>
          <a:p>
            <a:r>
              <a:rPr lang="es-PA" baseline="0" dirty="0" smtClean="0"/>
              <a:t>¿Cómo estoy sintiendo mi corazón? ¿Está sereno o con muchas palpitaciones?</a:t>
            </a:r>
          </a:p>
          <a:p>
            <a:r>
              <a:rPr lang="es-PA" baseline="0" dirty="0" smtClean="0"/>
              <a:t>¿Cómo estoy sintiendo mi respiración?</a:t>
            </a:r>
          </a:p>
          <a:p>
            <a:r>
              <a:rPr lang="es-PA" baseline="0" dirty="0" smtClean="0"/>
              <a:t>¿Siento que estuve apretando mi seño mientras pensaba en la situación?</a:t>
            </a:r>
          </a:p>
          <a:p>
            <a:r>
              <a:rPr lang="es-PA" baseline="0" dirty="0" smtClean="0"/>
              <a:t>¿Siento que mi boca se haya tensionado tanto para arriba como para abajo?</a:t>
            </a:r>
          </a:p>
          <a:p>
            <a:endParaRPr lang="es-PA" baseline="0" dirty="0" smtClean="0"/>
          </a:p>
          <a:p>
            <a:r>
              <a:rPr lang="es-PA" baseline="0" dirty="0" smtClean="0"/>
              <a:t>Es importante hacer un chequeo de como mi cuerpo haya pasado esos pequeños cambios que muchas veces pasan desapercibidos para poder comprender el tipo de emoción que estamos sintiendo ya que si sabemos que es lo que sentimos, podemos decidir que hacer al respecto.</a:t>
            </a:r>
          </a:p>
        </p:txBody>
      </p:sp>
      <p:sp>
        <p:nvSpPr>
          <p:cNvPr id="4" name="3 Marcador de número de diapositiva"/>
          <p:cNvSpPr>
            <a:spLocks noGrp="1"/>
          </p:cNvSpPr>
          <p:nvPr>
            <p:ph type="sldNum" sz="quarter" idx="10"/>
          </p:nvPr>
        </p:nvSpPr>
        <p:spPr/>
        <p:txBody>
          <a:bodyPr/>
          <a:lstStyle/>
          <a:p>
            <a:fld id="{A74FFF60-9065-416F-B972-A7AF255A7DDD}" type="slidenum">
              <a:rPr lang="es-PA" smtClean="0"/>
              <a:t>52</a:t>
            </a:fld>
            <a:endParaRPr lang="es-PA"/>
          </a:p>
        </p:txBody>
      </p:sp>
    </p:spTree>
    <p:extLst>
      <p:ext uri="{BB962C8B-B14F-4D97-AF65-F5344CB8AC3E}">
        <p14:creationId xmlns:p14="http://schemas.microsoft.com/office/powerpoint/2010/main" val="2200014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74FFF60-9065-416F-B972-A7AF255A7DDD}" type="slidenum">
              <a:rPr lang="es-PA" smtClean="0"/>
              <a:t>53</a:t>
            </a:fld>
            <a:endParaRPr lang="es-PA"/>
          </a:p>
        </p:txBody>
      </p:sp>
    </p:spTree>
    <p:extLst>
      <p:ext uri="{BB962C8B-B14F-4D97-AF65-F5344CB8AC3E}">
        <p14:creationId xmlns:p14="http://schemas.microsoft.com/office/powerpoint/2010/main" val="1389886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74FFF60-9065-416F-B972-A7AF255A7DDD}" type="slidenum">
              <a:rPr lang="es-PA" smtClean="0"/>
              <a:t>56</a:t>
            </a:fld>
            <a:endParaRPr lang="es-PA"/>
          </a:p>
        </p:txBody>
      </p:sp>
    </p:spTree>
    <p:extLst>
      <p:ext uri="{BB962C8B-B14F-4D97-AF65-F5344CB8AC3E}">
        <p14:creationId xmlns:p14="http://schemas.microsoft.com/office/powerpoint/2010/main" val="417081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5</a:t>
            </a:fld>
            <a:endParaRPr lang="es-PA"/>
          </a:p>
        </p:txBody>
      </p:sp>
    </p:spTree>
    <p:extLst>
      <p:ext uri="{BB962C8B-B14F-4D97-AF65-F5344CB8AC3E}">
        <p14:creationId xmlns:p14="http://schemas.microsoft.com/office/powerpoint/2010/main" val="96216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6</a:t>
            </a:fld>
            <a:endParaRPr lang="es-PA"/>
          </a:p>
        </p:txBody>
      </p:sp>
    </p:spTree>
    <p:extLst>
      <p:ext uri="{BB962C8B-B14F-4D97-AF65-F5344CB8AC3E}">
        <p14:creationId xmlns:p14="http://schemas.microsoft.com/office/powerpoint/2010/main" val="96216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7</a:t>
            </a:fld>
            <a:endParaRPr lang="es-PA"/>
          </a:p>
        </p:txBody>
      </p:sp>
    </p:spTree>
    <p:extLst>
      <p:ext uri="{BB962C8B-B14F-4D97-AF65-F5344CB8AC3E}">
        <p14:creationId xmlns:p14="http://schemas.microsoft.com/office/powerpoint/2010/main" val="254860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baseline="0" dirty="0" smtClean="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9</a:t>
            </a:fld>
            <a:endParaRPr lang="es-PA"/>
          </a:p>
        </p:txBody>
      </p:sp>
    </p:spTree>
    <p:extLst>
      <p:ext uri="{BB962C8B-B14F-4D97-AF65-F5344CB8AC3E}">
        <p14:creationId xmlns:p14="http://schemas.microsoft.com/office/powerpoint/2010/main" val="400797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8BFB3B8E-212B-419D-80D0-228CF96B28D3}" type="slidenum">
              <a:rPr lang="es-PA" smtClean="0"/>
              <a:t>10</a:t>
            </a:fld>
            <a:endParaRPr lang="es-PA"/>
          </a:p>
        </p:txBody>
      </p:sp>
    </p:spTree>
    <p:extLst>
      <p:ext uri="{BB962C8B-B14F-4D97-AF65-F5344CB8AC3E}">
        <p14:creationId xmlns:p14="http://schemas.microsoft.com/office/powerpoint/2010/main" val="1917899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ctángulo"/>
          <p:cNvSpPr/>
          <p:nvPr userDrawn="1"/>
        </p:nvSpPr>
        <p:spPr>
          <a:xfrm>
            <a:off x="467544" y="188640"/>
            <a:ext cx="8280920" cy="4392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ctrTitle"/>
          </p:nvPr>
        </p:nvSpPr>
        <p:spPr>
          <a:xfrm>
            <a:off x="685800" y="87885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263691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pic>
        <p:nvPicPr>
          <p:cNvPr id="1027"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7904" y="4789488"/>
            <a:ext cx="193357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3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6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title"/>
          </p:nvPr>
        </p:nvSpPr>
        <p:spPr/>
        <p:txBody>
          <a:bodyPr vert="horz" lIns="91440" tIns="45720" rIns="91440" bIns="45720" rtlCol="0" anchor="t">
            <a:normAutofit/>
          </a:bodyPr>
          <a:lstStyle>
            <a:lvl1pPr>
              <a:defRPr lang="es-PA"/>
            </a:lvl1pPr>
          </a:lstStyle>
          <a:p>
            <a:pPr lvl="0" algn="l"/>
            <a:r>
              <a:rPr lang="es-ES" smtClean="0"/>
              <a:t>Haga clic para modificar el estilo de título del patrón</a:t>
            </a:r>
            <a:endParaRPr lang="es-PA"/>
          </a:p>
        </p:txBody>
      </p:sp>
      <p:pic>
        <p:nvPicPr>
          <p:cNvPr id="9"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10"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extLst>
      <p:ext uri="{BB962C8B-B14F-4D97-AF65-F5344CB8AC3E}">
        <p14:creationId xmlns:p14="http://schemas.microsoft.com/office/powerpoint/2010/main" val="407975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6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pic>
        <p:nvPicPr>
          <p:cNvPr id="9"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10"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Tree>
    <p:extLst>
      <p:ext uri="{BB962C8B-B14F-4D97-AF65-F5344CB8AC3E}">
        <p14:creationId xmlns:p14="http://schemas.microsoft.com/office/powerpoint/2010/main" val="129787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title"/>
          </p:nvPr>
        </p:nvSpPr>
        <p:spPr/>
        <p:txBody>
          <a:bodyPr anchor="t"/>
          <a:lstStyle>
            <a:lvl1pPr algn="l">
              <a:defRPr/>
            </a:lvl1pPr>
          </a:lstStyle>
          <a:p>
            <a:r>
              <a:rPr lang="es-ES" dirty="0" smtClean="0"/>
              <a:t>Haga clic para modificar el estilo de título del patrón</a:t>
            </a:r>
            <a:endParaRPr lang="es-PA" dirty="0"/>
          </a:p>
        </p:txBody>
      </p:sp>
      <p:pic>
        <p:nvPicPr>
          <p:cNvPr id="8"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extLst>
      <p:ext uri="{BB962C8B-B14F-4D97-AF65-F5344CB8AC3E}">
        <p14:creationId xmlns:p14="http://schemas.microsoft.com/office/powerpoint/2010/main" val="21564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7 Rectángulo"/>
          <p:cNvSpPr/>
          <p:nvPr userDrawn="1"/>
        </p:nvSpPr>
        <p:spPr>
          <a:xfrm>
            <a:off x="467544" y="2780928"/>
            <a:ext cx="8280920" cy="3240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title"/>
          </p:nvPr>
        </p:nvSpPr>
        <p:spPr>
          <a:xfrm>
            <a:off x="722313" y="4406900"/>
            <a:ext cx="7772400" cy="1362075"/>
          </a:xfrm>
        </p:spPr>
        <p:txBody>
          <a:bodyPr anchor="t"/>
          <a:lstStyle>
            <a:lvl1pPr algn="ctr">
              <a:defRPr sz="4000" b="1" cap="all"/>
            </a:lvl1pPr>
          </a:lstStyle>
          <a:p>
            <a:r>
              <a:rPr lang="es-ES" dirty="0" smtClean="0"/>
              <a:t>Haga clic para modificar el estilo de título del patrón</a:t>
            </a:r>
            <a:endParaRPr lang="es-PA"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5 Marcador de número de diapositiva"/>
          <p:cNvSpPr>
            <a:spLocks noGrp="1"/>
          </p:cNvSpPr>
          <p:nvPr>
            <p:ph type="sldNum" sz="quarter" idx="12"/>
          </p:nvPr>
        </p:nvSpPr>
        <p:spPr>
          <a:xfrm>
            <a:off x="8244408" y="6356350"/>
            <a:ext cx="442392" cy="365125"/>
          </a:xfrm>
        </p:spPr>
        <p:txBody>
          <a:bodyPr/>
          <a:lstStyle/>
          <a:p>
            <a:fld id="{915B50A4-C8F5-4F03-B298-2A3DFF97F2E7}" type="slidenum">
              <a:rPr lang="es-PA" smtClean="0"/>
              <a:t>‹Nº›</a:t>
            </a:fld>
            <a:endParaRPr lang="es-PA" dirty="0"/>
          </a:p>
        </p:txBody>
      </p:sp>
      <p:pic>
        <p:nvPicPr>
          <p:cNvPr id="9"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18111" y="108968"/>
            <a:ext cx="1173969" cy="12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30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7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title"/>
          </p:nvPr>
        </p:nvSpPr>
        <p:spPr/>
        <p:txBody>
          <a:bodyPr vert="horz" lIns="91440" tIns="45720" rIns="91440" bIns="45720" rtlCol="0" anchor="t">
            <a:normAutofit/>
          </a:bodyPr>
          <a:lstStyle>
            <a:lvl1pPr>
              <a:defRPr lang="es-PA"/>
            </a:lvl1pPr>
          </a:lstStyle>
          <a:p>
            <a:pPr lvl="0" algn="l"/>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pic>
        <p:nvPicPr>
          <p:cNvPr id="9"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11"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extLst>
      <p:ext uri="{BB962C8B-B14F-4D97-AF65-F5344CB8AC3E}">
        <p14:creationId xmlns:p14="http://schemas.microsoft.com/office/powerpoint/2010/main" val="401150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title"/>
          </p:nvPr>
        </p:nvSpPr>
        <p:spPr/>
        <p:txBody>
          <a:bodyPr vert="horz" lIns="91440" tIns="45720" rIns="91440" bIns="45720" rtlCol="0" anchor="t">
            <a:normAutofit/>
          </a:bodyPr>
          <a:lstStyle>
            <a:lvl1pPr>
              <a:defRPr lang="es-PA"/>
            </a:lvl1pPr>
          </a:lstStyle>
          <a:p>
            <a:pPr lvl="0" algn="l"/>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pic>
        <p:nvPicPr>
          <p:cNvPr id="12"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13"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extLst>
      <p:ext uri="{BB962C8B-B14F-4D97-AF65-F5344CB8AC3E}">
        <p14:creationId xmlns:p14="http://schemas.microsoft.com/office/powerpoint/2010/main" val="78325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5" name="4 Marcador de número de diapositiva"/>
          <p:cNvSpPr>
            <a:spLocks noGrp="1"/>
          </p:cNvSpPr>
          <p:nvPr>
            <p:ph type="sldNum" sz="quarter" idx="12"/>
          </p:nvPr>
        </p:nvSpPr>
        <p:spPr/>
        <p:txBody>
          <a:bodyPr/>
          <a:lstStyle/>
          <a:p>
            <a:fld id="{915B50A4-C8F5-4F03-B298-2A3DFF97F2E7}" type="slidenum">
              <a:rPr lang="es-PA" smtClean="0"/>
              <a:t>‹Nº›</a:t>
            </a:fld>
            <a:endParaRPr lang="es-PA"/>
          </a:p>
        </p:txBody>
      </p:sp>
    </p:spTree>
    <p:extLst>
      <p:ext uri="{BB962C8B-B14F-4D97-AF65-F5344CB8AC3E}">
        <p14:creationId xmlns:p14="http://schemas.microsoft.com/office/powerpoint/2010/main" val="80151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7"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8"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Tree>
    <p:extLst>
      <p:ext uri="{BB962C8B-B14F-4D97-AF65-F5344CB8AC3E}">
        <p14:creationId xmlns:p14="http://schemas.microsoft.com/office/powerpoint/2010/main" val="49321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pic>
        <p:nvPicPr>
          <p:cNvPr id="10"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11"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extLst>
      <p:ext uri="{BB962C8B-B14F-4D97-AF65-F5344CB8AC3E}">
        <p14:creationId xmlns:p14="http://schemas.microsoft.com/office/powerpoint/2010/main" val="135436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userDrawn="1"/>
        </p:nvSpPr>
        <p:spPr>
          <a:xfrm>
            <a:off x="251520" y="188640"/>
            <a:ext cx="8712968"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pic>
        <p:nvPicPr>
          <p:cNvPr id="10" name="Picture 3" descr="C:\Users\Gonzalo Calleriza\Desktop\Recreandote\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582939"/>
            <a:ext cx="966788" cy="1014413"/>
          </a:xfrm>
          <a:prstGeom prst="rect">
            <a:avLst/>
          </a:prstGeom>
          <a:noFill/>
          <a:extLst>
            <a:ext uri="{909E8E84-426E-40DD-AFC4-6F175D3DCCD1}">
              <a14:hiddenFill xmlns:a14="http://schemas.microsoft.com/office/drawing/2010/main">
                <a:solidFill>
                  <a:srgbClr val="FFFFFF"/>
                </a:solidFill>
              </a14:hiddenFill>
            </a:ext>
          </a:extLst>
        </p:spPr>
      </p:pic>
      <p:sp>
        <p:nvSpPr>
          <p:cNvPr id="11" name="5 Marcador de número de diapositiva"/>
          <p:cNvSpPr>
            <a:spLocks noGrp="1"/>
          </p:cNvSpPr>
          <p:nvPr>
            <p:ph type="sldNum" sz="quarter" idx="12"/>
          </p:nvPr>
        </p:nvSpPr>
        <p:spPr>
          <a:xfrm>
            <a:off x="395536" y="6168132"/>
            <a:ext cx="2133600" cy="365125"/>
          </a:xfrm>
        </p:spPr>
        <p:txBody>
          <a:bodyPr/>
          <a:lstStyle>
            <a:lvl1pPr algn="l">
              <a:defRPr/>
            </a:lvl1pPr>
          </a:lstStyle>
          <a:p>
            <a:fld id="{915B50A4-C8F5-4F03-B298-2A3DFF97F2E7}" type="slidenum">
              <a:rPr lang="es-PA" smtClean="0"/>
              <a:pPr/>
              <a:t>‹Nº›</a:t>
            </a:fld>
            <a:endParaRPr lang="es-PA"/>
          </a:p>
        </p:txBody>
      </p:sp>
    </p:spTree>
    <p:extLst>
      <p:ext uri="{BB962C8B-B14F-4D97-AF65-F5344CB8AC3E}">
        <p14:creationId xmlns:p14="http://schemas.microsoft.com/office/powerpoint/2010/main" val="79408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B50A4-C8F5-4F03-B298-2A3DFF97F2E7}" type="slidenum">
              <a:rPr lang="es-PA" smtClean="0"/>
              <a:t>‹Nº›</a:t>
            </a:fld>
            <a:endParaRPr lang="es-PA"/>
          </a:p>
        </p:txBody>
      </p:sp>
    </p:spTree>
    <p:extLst>
      <p:ext uri="{BB962C8B-B14F-4D97-AF65-F5344CB8AC3E}">
        <p14:creationId xmlns:p14="http://schemas.microsoft.com/office/powerpoint/2010/main" val="424367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14959"/>
            <a:ext cx="7772400" cy="1470025"/>
          </a:xfrm>
        </p:spPr>
        <p:txBody>
          <a:bodyPr>
            <a:noAutofit/>
          </a:bodyPr>
          <a:lstStyle/>
          <a:p>
            <a:r>
              <a:rPr lang="es-PA" sz="3600" b="1" dirty="0" smtClean="0"/>
              <a:t>Conoce </a:t>
            </a:r>
            <a:r>
              <a:rPr lang="es-PA" sz="3600" b="1" dirty="0"/>
              <a:t>los beneficios del desarrollo de la inteligencia emocional en las personas y las empresas</a:t>
            </a:r>
            <a:br>
              <a:rPr lang="es-PA" sz="3600" b="1" dirty="0"/>
            </a:br>
            <a:endParaRPr lang="es-PA" sz="3600" dirty="0"/>
          </a:p>
        </p:txBody>
      </p:sp>
    </p:spTree>
    <p:extLst>
      <p:ext uri="{BB962C8B-B14F-4D97-AF65-F5344CB8AC3E}">
        <p14:creationId xmlns:p14="http://schemas.microsoft.com/office/powerpoint/2010/main" val="42293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Otros detonantes</a:t>
            </a:r>
            <a:endParaRPr lang="es-PA" dirty="0"/>
          </a:p>
        </p:txBody>
      </p:sp>
      <p:sp>
        <p:nvSpPr>
          <p:cNvPr id="3" name="2 Marcador de contenido"/>
          <p:cNvSpPr>
            <a:spLocks noGrp="1"/>
          </p:cNvSpPr>
          <p:nvPr>
            <p:ph idx="1"/>
          </p:nvPr>
        </p:nvSpPr>
        <p:spPr/>
        <p:txBody>
          <a:bodyPr>
            <a:normAutofit fontScale="92500" lnSpcReduction="20000"/>
          </a:bodyPr>
          <a:lstStyle/>
          <a:p>
            <a:r>
              <a:rPr lang="es-PA" dirty="0" smtClean="0"/>
              <a:t>Ser objeto de condescendencia y falta de respeto</a:t>
            </a:r>
          </a:p>
          <a:p>
            <a:endParaRPr lang="es-PA" dirty="0" smtClean="0"/>
          </a:p>
          <a:p>
            <a:r>
              <a:rPr lang="es-PA" dirty="0" smtClean="0"/>
              <a:t>Recibir un trato injusto</a:t>
            </a:r>
          </a:p>
          <a:p>
            <a:endParaRPr lang="es-PA" dirty="0" smtClean="0"/>
          </a:p>
          <a:p>
            <a:r>
              <a:rPr lang="es-PA" dirty="0" smtClean="0"/>
              <a:t>No sentirnos valorados</a:t>
            </a:r>
          </a:p>
          <a:p>
            <a:endParaRPr lang="es-PA" dirty="0" smtClean="0"/>
          </a:p>
          <a:p>
            <a:r>
              <a:rPr lang="es-PA" dirty="0" smtClean="0"/>
              <a:t>Tener la impresión de que no nos escuchan</a:t>
            </a:r>
          </a:p>
          <a:p>
            <a:endParaRPr lang="es-PA" dirty="0" smtClean="0"/>
          </a:p>
          <a:p>
            <a:r>
              <a:rPr lang="es-PA" dirty="0" smtClean="0"/>
              <a:t>Vernos sometidos a calendarios poco realistas</a:t>
            </a:r>
            <a:endParaRPr lang="es-PA" dirty="0"/>
          </a:p>
        </p:txBody>
      </p:sp>
    </p:spTree>
    <p:extLst>
      <p:ext uri="{BB962C8B-B14F-4D97-AF65-F5344CB8AC3E}">
        <p14:creationId xmlns:p14="http://schemas.microsoft.com/office/powerpoint/2010/main" val="39024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Ejercicio</a:t>
            </a:r>
            <a:endParaRPr lang="es-PA" dirty="0"/>
          </a:p>
        </p:txBody>
      </p:sp>
      <p:sp>
        <p:nvSpPr>
          <p:cNvPr id="3" name="2 Marcador de contenido"/>
          <p:cNvSpPr>
            <a:spLocks noGrp="1"/>
          </p:cNvSpPr>
          <p:nvPr>
            <p:ph idx="1"/>
          </p:nvPr>
        </p:nvSpPr>
        <p:spPr/>
        <p:txBody>
          <a:bodyPr/>
          <a:lstStyle/>
          <a:p>
            <a:pPr marL="0" indent="0">
              <a:buNone/>
            </a:pPr>
            <a:r>
              <a:rPr lang="es-PA" dirty="0" smtClean="0"/>
              <a:t>Compartan con las personas cerca de ustedes este tema de discusión:</a:t>
            </a:r>
          </a:p>
          <a:p>
            <a:pPr lvl="1"/>
            <a:r>
              <a:rPr lang="es-PA" dirty="0" smtClean="0"/>
              <a:t>¿Cómo resolverías uno de las grietas mencionadas anteriormente?</a:t>
            </a:r>
          </a:p>
          <a:p>
            <a:pPr lvl="1"/>
            <a:r>
              <a:rPr lang="es-PA" dirty="0" smtClean="0"/>
              <a:t>¿Qué práctica diaria/semanal/mensual usarías para lograr una motivación constante de tus colaboradores?</a:t>
            </a:r>
            <a:endParaRPr lang="es-PA" dirty="0"/>
          </a:p>
        </p:txBody>
      </p:sp>
    </p:spTree>
    <p:extLst>
      <p:ext uri="{BB962C8B-B14F-4D97-AF65-F5344CB8AC3E}">
        <p14:creationId xmlns:p14="http://schemas.microsoft.com/office/powerpoint/2010/main" val="238416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2840" y="548680"/>
            <a:ext cx="8229600" cy="5904656"/>
          </a:xfrm>
        </p:spPr>
        <p:txBody>
          <a:bodyPr>
            <a:normAutofit fontScale="92500" lnSpcReduction="20000"/>
          </a:bodyPr>
          <a:lstStyle/>
          <a:p>
            <a:pPr marL="285750" indent="-285750"/>
            <a:r>
              <a:rPr lang="es-PA" dirty="0"/>
              <a:t>No reconocer dificultades porque hay cosas peores que te puedan </a:t>
            </a:r>
            <a:r>
              <a:rPr lang="es-PA" dirty="0" smtClean="0"/>
              <a:t>pasar</a:t>
            </a:r>
          </a:p>
          <a:p>
            <a:pPr marL="285750" indent="-285750"/>
            <a:r>
              <a:rPr lang="es-PA" dirty="0"/>
              <a:t>No celebrar </a:t>
            </a:r>
            <a:r>
              <a:rPr lang="es-PA" dirty="0" smtClean="0"/>
              <a:t>logros</a:t>
            </a:r>
            <a:endParaRPr lang="es-PA" dirty="0"/>
          </a:p>
          <a:p>
            <a:pPr marL="285750" indent="-285750"/>
            <a:r>
              <a:rPr lang="es-PA" dirty="0"/>
              <a:t>No reconocer los logros porque son “normales”</a:t>
            </a:r>
          </a:p>
          <a:p>
            <a:pPr marL="285750" indent="-285750"/>
            <a:r>
              <a:rPr lang="es-PA" dirty="0" smtClean="0"/>
              <a:t>Derecho </a:t>
            </a:r>
            <a:r>
              <a:rPr lang="es-PA" dirty="0"/>
              <a:t>de piso y la alta rotativita</a:t>
            </a:r>
          </a:p>
          <a:p>
            <a:pPr marL="285750" indent="-285750"/>
            <a:r>
              <a:rPr lang="es-PA" dirty="0"/>
              <a:t>Pirámide de valor de </a:t>
            </a:r>
            <a:r>
              <a:rPr lang="es-PA" dirty="0" err="1"/>
              <a:t>Maslow</a:t>
            </a:r>
            <a:r>
              <a:rPr lang="es-PA" dirty="0"/>
              <a:t> y las 3 motivaciones principales</a:t>
            </a:r>
          </a:p>
          <a:p>
            <a:pPr marL="285750" indent="-285750"/>
            <a:r>
              <a:rPr lang="es-PA" dirty="0"/>
              <a:t>Los que “renuncian” pero siguen </a:t>
            </a:r>
            <a:r>
              <a:rPr lang="es-PA" dirty="0" smtClean="0"/>
              <a:t>trabajando</a:t>
            </a:r>
          </a:p>
          <a:p>
            <a:r>
              <a:rPr lang="es-PA" dirty="0"/>
              <a:t>Ser objeto de condescendencia y falta de respeto</a:t>
            </a:r>
          </a:p>
          <a:p>
            <a:r>
              <a:rPr lang="es-PA" dirty="0"/>
              <a:t>Recibir un trato injusto</a:t>
            </a:r>
          </a:p>
          <a:p>
            <a:r>
              <a:rPr lang="es-PA" dirty="0"/>
              <a:t>No sentirnos valorados</a:t>
            </a:r>
          </a:p>
          <a:p>
            <a:r>
              <a:rPr lang="es-PA" dirty="0"/>
              <a:t>Tener la impresión de que no nos escuchan</a:t>
            </a:r>
          </a:p>
          <a:p>
            <a:r>
              <a:rPr lang="es-PA" dirty="0"/>
              <a:t>Vernos sometidos a calendarios poco </a:t>
            </a:r>
            <a:r>
              <a:rPr lang="es-PA" dirty="0" smtClean="0"/>
              <a:t>realistas</a:t>
            </a:r>
            <a:endParaRPr lang="es-PA" dirty="0"/>
          </a:p>
        </p:txBody>
      </p:sp>
    </p:spTree>
    <p:extLst>
      <p:ext uri="{BB962C8B-B14F-4D97-AF65-F5344CB8AC3E}">
        <p14:creationId xmlns:p14="http://schemas.microsoft.com/office/powerpoint/2010/main" val="8326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a:bodyPr>
          <a:lstStyle/>
          <a:p>
            <a:pPr algn="ctr"/>
            <a:r>
              <a:rPr lang="es-PA" sz="3600" dirty="0" smtClean="0"/>
              <a:t>¿Cómo podemos enmendar estas grietas?</a:t>
            </a:r>
            <a:endParaRPr lang="es-PA" sz="3600" dirty="0"/>
          </a:p>
        </p:txBody>
      </p:sp>
      <p:sp>
        <p:nvSpPr>
          <p:cNvPr id="3" name="2 Marcador de contenido"/>
          <p:cNvSpPr>
            <a:spLocks noGrp="1"/>
          </p:cNvSpPr>
          <p:nvPr>
            <p:ph idx="1"/>
          </p:nvPr>
        </p:nvSpPr>
        <p:spPr>
          <a:xfrm>
            <a:off x="457200" y="1639341"/>
            <a:ext cx="8229600" cy="4525963"/>
          </a:xfrm>
        </p:spPr>
        <p:txBody>
          <a:bodyPr>
            <a:normAutofit fontScale="92500" lnSpcReduction="20000"/>
          </a:bodyPr>
          <a:lstStyle/>
          <a:p>
            <a:r>
              <a:rPr lang="es-PA" dirty="0">
                <a:solidFill>
                  <a:srgbClr val="FF0000"/>
                </a:solidFill>
              </a:rPr>
              <a:t>No reconocer dificultades porque hay cosas peores que te puedan </a:t>
            </a:r>
            <a:r>
              <a:rPr lang="es-PA" dirty="0" smtClean="0">
                <a:solidFill>
                  <a:srgbClr val="FF0000"/>
                </a:solidFill>
              </a:rPr>
              <a:t>pasar</a:t>
            </a:r>
          </a:p>
          <a:p>
            <a:pPr lvl="1"/>
            <a:r>
              <a:rPr lang="es-PA" dirty="0" smtClean="0"/>
              <a:t>Fomentar una red de ayuda interna para poder sortear problemas y celebrar éxitos grupales</a:t>
            </a:r>
          </a:p>
          <a:p>
            <a:r>
              <a:rPr lang="es-PA" dirty="0">
                <a:solidFill>
                  <a:srgbClr val="FF0000"/>
                </a:solidFill>
              </a:rPr>
              <a:t>No celebrar logros</a:t>
            </a:r>
          </a:p>
          <a:p>
            <a:pPr lvl="1"/>
            <a:r>
              <a:rPr lang="es-PA" dirty="0"/>
              <a:t>Claramente distinguir los objetivos alcanzadas (anteriormente habido definido como quieren ser reconocidos</a:t>
            </a:r>
            <a:r>
              <a:rPr lang="es-PA" dirty="0" smtClean="0"/>
              <a:t>)</a:t>
            </a:r>
          </a:p>
          <a:p>
            <a:r>
              <a:rPr lang="es-PA" dirty="0">
                <a:solidFill>
                  <a:srgbClr val="FF0000"/>
                </a:solidFill>
              </a:rPr>
              <a:t>No reconocer los logros porque son “normales</a:t>
            </a:r>
            <a:r>
              <a:rPr lang="es-PA" dirty="0" smtClean="0">
                <a:solidFill>
                  <a:srgbClr val="FF0000"/>
                </a:solidFill>
              </a:rPr>
              <a:t>”</a:t>
            </a:r>
          </a:p>
          <a:p>
            <a:pPr lvl="1"/>
            <a:r>
              <a:rPr lang="es-PA" dirty="0" smtClean="0"/>
              <a:t>Establecer con colaboradores metas personales del mes y fomentar su éxito / desarrollo personal</a:t>
            </a:r>
            <a:endParaRPr lang="es-PA" dirty="0"/>
          </a:p>
          <a:p>
            <a:pPr lvl="1"/>
            <a:endParaRPr lang="es-PA" dirty="0" smtClean="0"/>
          </a:p>
        </p:txBody>
      </p:sp>
    </p:spTree>
    <p:extLst>
      <p:ext uri="{BB962C8B-B14F-4D97-AF65-F5344CB8AC3E}">
        <p14:creationId xmlns:p14="http://schemas.microsoft.com/office/powerpoint/2010/main" val="308694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8654"/>
            <a:ext cx="8229600" cy="1143000"/>
          </a:xfrm>
        </p:spPr>
        <p:txBody>
          <a:bodyPr>
            <a:normAutofit/>
          </a:bodyPr>
          <a:lstStyle/>
          <a:p>
            <a:pPr algn="ctr"/>
            <a:r>
              <a:rPr lang="es-PA" sz="3600" dirty="0"/>
              <a:t>¿Cómo podemos enmendar estas grietas?</a:t>
            </a:r>
          </a:p>
        </p:txBody>
      </p:sp>
      <p:sp>
        <p:nvSpPr>
          <p:cNvPr id="3" name="2 Marcador de contenido"/>
          <p:cNvSpPr>
            <a:spLocks noGrp="1"/>
          </p:cNvSpPr>
          <p:nvPr>
            <p:ph idx="1"/>
          </p:nvPr>
        </p:nvSpPr>
        <p:spPr>
          <a:xfrm>
            <a:off x="467544" y="1196752"/>
            <a:ext cx="8229600" cy="5400600"/>
          </a:xfrm>
        </p:spPr>
        <p:txBody>
          <a:bodyPr>
            <a:normAutofit fontScale="85000" lnSpcReduction="20000"/>
          </a:bodyPr>
          <a:lstStyle/>
          <a:p>
            <a:pPr marL="285750" indent="-285750"/>
            <a:r>
              <a:rPr lang="es-PA" dirty="0">
                <a:solidFill>
                  <a:srgbClr val="FF0000"/>
                </a:solidFill>
              </a:rPr>
              <a:t>Derecho de piso y la alta </a:t>
            </a:r>
            <a:r>
              <a:rPr lang="es-PA" dirty="0" smtClean="0">
                <a:solidFill>
                  <a:srgbClr val="FF0000"/>
                </a:solidFill>
              </a:rPr>
              <a:t>rotativita</a:t>
            </a:r>
          </a:p>
          <a:p>
            <a:pPr marL="685800" lvl="1"/>
            <a:r>
              <a:rPr lang="es-PA" dirty="0" smtClean="0"/>
              <a:t>Marcar claras expectativas desde el principio de la relación laboral, dejando claro oportunidades realistas</a:t>
            </a:r>
            <a:endParaRPr lang="es-PA" dirty="0"/>
          </a:p>
          <a:p>
            <a:pPr marL="285750" indent="-285750"/>
            <a:r>
              <a:rPr lang="es-PA" dirty="0">
                <a:solidFill>
                  <a:srgbClr val="FF0000"/>
                </a:solidFill>
              </a:rPr>
              <a:t>Pirámide de valor de </a:t>
            </a:r>
            <a:r>
              <a:rPr lang="es-PA" dirty="0" err="1">
                <a:solidFill>
                  <a:srgbClr val="FF0000"/>
                </a:solidFill>
              </a:rPr>
              <a:t>Maslow</a:t>
            </a:r>
            <a:r>
              <a:rPr lang="es-PA" dirty="0">
                <a:solidFill>
                  <a:srgbClr val="FF0000"/>
                </a:solidFill>
              </a:rPr>
              <a:t> y las 3 motivaciones </a:t>
            </a:r>
            <a:r>
              <a:rPr lang="es-PA" dirty="0" smtClean="0">
                <a:solidFill>
                  <a:srgbClr val="FF0000"/>
                </a:solidFill>
              </a:rPr>
              <a:t>principales</a:t>
            </a:r>
          </a:p>
          <a:p>
            <a:pPr marL="685800" lvl="1"/>
            <a:r>
              <a:rPr lang="es-PA" dirty="0" smtClean="0"/>
              <a:t>Responder a los problemas con flexibilidad, sin olvidarse del elemento humano. El reconocimiento social es importante</a:t>
            </a:r>
            <a:endParaRPr lang="es-PA" dirty="0"/>
          </a:p>
          <a:p>
            <a:pPr marL="285750" indent="-285750"/>
            <a:r>
              <a:rPr lang="es-PA" dirty="0">
                <a:solidFill>
                  <a:srgbClr val="FF0000"/>
                </a:solidFill>
              </a:rPr>
              <a:t>Los que “renuncian” pero siguen </a:t>
            </a:r>
            <a:r>
              <a:rPr lang="es-PA" dirty="0" smtClean="0">
                <a:solidFill>
                  <a:srgbClr val="FF0000"/>
                </a:solidFill>
              </a:rPr>
              <a:t>trabajando</a:t>
            </a:r>
          </a:p>
          <a:p>
            <a:pPr marL="685800" lvl="1"/>
            <a:r>
              <a:rPr lang="es-PA" dirty="0" smtClean="0"/>
              <a:t>Hablar urgentemente  con el colaborador para comprender la situación y de ser necesario, la posibilidad de reubicación</a:t>
            </a:r>
            <a:endParaRPr lang="es-PA" dirty="0"/>
          </a:p>
          <a:p>
            <a:r>
              <a:rPr lang="es-PA" dirty="0" smtClean="0">
                <a:solidFill>
                  <a:srgbClr val="FF0000"/>
                </a:solidFill>
              </a:rPr>
              <a:t>Ser </a:t>
            </a:r>
            <a:r>
              <a:rPr lang="es-PA" dirty="0">
                <a:solidFill>
                  <a:srgbClr val="FF0000"/>
                </a:solidFill>
              </a:rPr>
              <a:t>objeto de condescendencia y falta de </a:t>
            </a:r>
            <a:r>
              <a:rPr lang="es-PA" dirty="0" smtClean="0">
                <a:solidFill>
                  <a:srgbClr val="FF0000"/>
                </a:solidFill>
              </a:rPr>
              <a:t>respeto</a:t>
            </a:r>
          </a:p>
          <a:p>
            <a:pPr lvl="1"/>
            <a:r>
              <a:rPr lang="es-PA" dirty="0" smtClean="0"/>
              <a:t>Hablar directamente con el colaborador para               sortear la dificultad, siempre con una mentalidad      abierta</a:t>
            </a:r>
          </a:p>
          <a:p>
            <a:endParaRPr lang="es-PA" dirty="0"/>
          </a:p>
          <a:p>
            <a:endParaRPr lang="es-PA" dirty="0"/>
          </a:p>
        </p:txBody>
      </p:sp>
    </p:spTree>
    <p:extLst>
      <p:ext uri="{BB962C8B-B14F-4D97-AF65-F5344CB8AC3E}">
        <p14:creationId xmlns:p14="http://schemas.microsoft.com/office/powerpoint/2010/main" val="4503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143000"/>
          </a:xfrm>
        </p:spPr>
        <p:txBody>
          <a:bodyPr>
            <a:normAutofit/>
          </a:bodyPr>
          <a:lstStyle/>
          <a:p>
            <a:pPr algn="ctr"/>
            <a:r>
              <a:rPr lang="es-PA" sz="3600" dirty="0"/>
              <a:t>¿Cómo podemos enmendar estas grietas?</a:t>
            </a:r>
          </a:p>
        </p:txBody>
      </p:sp>
      <p:sp>
        <p:nvSpPr>
          <p:cNvPr id="3" name="2 Marcador de contenido"/>
          <p:cNvSpPr>
            <a:spLocks noGrp="1"/>
          </p:cNvSpPr>
          <p:nvPr>
            <p:ph idx="1"/>
          </p:nvPr>
        </p:nvSpPr>
        <p:spPr>
          <a:xfrm>
            <a:off x="457200" y="1182762"/>
            <a:ext cx="8229600" cy="5145435"/>
          </a:xfrm>
        </p:spPr>
        <p:txBody>
          <a:bodyPr>
            <a:normAutofit fontScale="85000" lnSpcReduction="10000"/>
          </a:bodyPr>
          <a:lstStyle/>
          <a:p>
            <a:r>
              <a:rPr lang="es-PA" dirty="0">
                <a:solidFill>
                  <a:srgbClr val="FF0000"/>
                </a:solidFill>
              </a:rPr>
              <a:t>Recibir un trato </a:t>
            </a:r>
            <a:r>
              <a:rPr lang="es-PA" dirty="0" smtClean="0">
                <a:solidFill>
                  <a:srgbClr val="FF0000"/>
                </a:solidFill>
              </a:rPr>
              <a:t>injusto</a:t>
            </a:r>
          </a:p>
          <a:p>
            <a:pPr lvl="1"/>
            <a:r>
              <a:rPr lang="es-PA" dirty="0" smtClean="0"/>
              <a:t>Toda historia tiene dos lados. Razonar quien no cumplió la expectativa pautada entre ambos</a:t>
            </a:r>
            <a:endParaRPr lang="es-PA" dirty="0"/>
          </a:p>
          <a:p>
            <a:r>
              <a:rPr lang="es-PA" dirty="0">
                <a:solidFill>
                  <a:srgbClr val="FF0000"/>
                </a:solidFill>
              </a:rPr>
              <a:t>No sentirnos </a:t>
            </a:r>
            <a:r>
              <a:rPr lang="es-PA" dirty="0" smtClean="0">
                <a:solidFill>
                  <a:srgbClr val="FF0000"/>
                </a:solidFill>
              </a:rPr>
              <a:t>valorados</a:t>
            </a:r>
          </a:p>
          <a:p>
            <a:pPr lvl="1"/>
            <a:r>
              <a:rPr lang="es-PA" dirty="0" smtClean="0"/>
              <a:t>Desarrollar / implementar un sistema de reconocimiento  para cada empleado</a:t>
            </a:r>
            <a:endParaRPr lang="es-PA" dirty="0"/>
          </a:p>
          <a:p>
            <a:r>
              <a:rPr lang="es-PA" dirty="0">
                <a:solidFill>
                  <a:srgbClr val="FF0000"/>
                </a:solidFill>
              </a:rPr>
              <a:t>Tener la impresión de que no nos </a:t>
            </a:r>
            <a:r>
              <a:rPr lang="es-PA" dirty="0" smtClean="0">
                <a:solidFill>
                  <a:srgbClr val="FF0000"/>
                </a:solidFill>
              </a:rPr>
              <a:t>escuchan</a:t>
            </a:r>
          </a:p>
          <a:p>
            <a:pPr lvl="1"/>
            <a:r>
              <a:rPr lang="es-PA" dirty="0" smtClean="0"/>
              <a:t>Crear foros mensuales o trimestrales donde los colaboradores pueden preguntar cosas a la alta gerencia</a:t>
            </a:r>
            <a:endParaRPr lang="es-PA" dirty="0"/>
          </a:p>
          <a:p>
            <a:r>
              <a:rPr lang="es-PA" dirty="0">
                <a:solidFill>
                  <a:srgbClr val="FF0000"/>
                </a:solidFill>
              </a:rPr>
              <a:t>Vernos sometidos a calendarios poco </a:t>
            </a:r>
            <a:r>
              <a:rPr lang="es-PA" dirty="0" smtClean="0">
                <a:solidFill>
                  <a:srgbClr val="FF0000"/>
                </a:solidFill>
              </a:rPr>
              <a:t>realistas</a:t>
            </a:r>
          </a:p>
          <a:p>
            <a:pPr lvl="1"/>
            <a:r>
              <a:rPr lang="es-PA" dirty="0" smtClean="0"/>
              <a:t>Analizar las tareas y distribución de trabajo en el equipo para garantizar un nivel adecuado de 	estrés</a:t>
            </a:r>
            <a:endParaRPr lang="es-PA" dirty="0"/>
          </a:p>
          <a:p>
            <a:endParaRPr lang="es-PA" dirty="0"/>
          </a:p>
        </p:txBody>
      </p:sp>
    </p:spTree>
    <p:extLst>
      <p:ext uri="{BB962C8B-B14F-4D97-AF65-F5344CB8AC3E}">
        <p14:creationId xmlns:p14="http://schemas.microsoft.com/office/powerpoint/2010/main" val="104481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de flecha"/>
          <p:cNvCxnSpPr/>
          <p:nvPr/>
        </p:nvCxnSpPr>
        <p:spPr>
          <a:xfrm flipV="1">
            <a:off x="2195736" y="836712"/>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195736" y="5085184"/>
            <a:ext cx="54726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Forma libre"/>
          <p:cNvSpPr/>
          <p:nvPr/>
        </p:nvSpPr>
        <p:spPr>
          <a:xfrm>
            <a:off x="2219320" y="1030402"/>
            <a:ext cx="4998720" cy="4053842"/>
          </a:xfrm>
          <a:custGeom>
            <a:avLst/>
            <a:gdLst>
              <a:gd name="connsiteX0" fmla="*/ 0 w 4998720"/>
              <a:gd name="connsiteY0" fmla="*/ 4038602 h 4053842"/>
              <a:gd name="connsiteX1" fmla="*/ 2499360 w 4998720"/>
              <a:gd name="connsiteY1" fmla="*/ 2 h 4053842"/>
              <a:gd name="connsiteX2" fmla="*/ 4998720 w 4998720"/>
              <a:gd name="connsiteY2" fmla="*/ 4053842 h 4053842"/>
            </a:gdLst>
            <a:ahLst/>
            <a:cxnLst>
              <a:cxn ang="0">
                <a:pos x="connsiteX0" y="connsiteY0"/>
              </a:cxn>
              <a:cxn ang="0">
                <a:pos x="connsiteX1" y="connsiteY1"/>
              </a:cxn>
              <a:cxn ang="0">
                <a:pos x="connsiteX2" y="connsiteY2"/>
              </a:cxn>
            </a:cxnLst>
            <a:rect l="l" t="t" r="r" b="b"/>
            <a:pathLst>
              <a:path w="4998720" h="4053842">
                <a:moveTo>
                  <a:pt x="0" y="4038602"/>
                </a:moveTo>
                <a:cubicBezTo>
                  <a:pt x="833120" y="2018032"/>
                  <a:pt x="1666240" y="-2538"/>
                  <a:pt x="2499360" y="2"/>
                </a:cubicBezTo>
                <a:cubicBezTo>
                  <a:pt x="3332480" y="2542"/>
                  <a:pt x="4615180" y="3454402"/>
                  <a:pt x="4998720" y="40538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3" name="12 CuadroTexto"/>
          <p:cNvSpPr txBox="1"/>
          <p:nvPr/>
        </p:nvSpPr>
        <p:spPr>
          <a:xfrm>
            <a:off x="4286632" y="5517232"/>
            <a:ext cx="864096" cy="369332"/>
          </a:xfrm>
          <a:prstGeom prst="rect">
            <a:avLst/>
          </a:prstGeom>
          <a:noFill/>
        </p:spPr>
        <p:txBody>
          <a:bodyPr wrap="square" rtlCol="0">
            <a:spAutoFit/>
          </a:bodyPr>
          <a:lstStyle/>
          <a:p>
            <a:r>
              <a:rPr lang="es-PA" dirty="0" smtClean="0"/>
              <a:t>Estrés</a:t>
            </a:r>
            <a:endParaRPr lang="es-PA" dirty="0"/>
          </a:p>
        </p:txBody>
      </p:sp>
      <p:sp>
        <p:nvSpPr>
          <p:cNvPr id="14" name="13 CuadroTexto"/>
          <p:cNvSpPr txBox="1"/>
          <p:nvPr/>
        </p:nvSpPr>
        <p:spPr>
          <a:xfrm>
            <a:off x="403093" y="2872657"/>
            <a:ext cx="1656184" cy="369332"/>
          </a:xfrm>
          <a:prstGeom prst="rect">
            <a:avLst/>
          </a:prstGeom>
          <a:noFill/>
        </p:spPr>
        <p:txBody>
          <a:bodyPr wrap="square" rtlCol="0">
            <a:spAutoFit/>
          </a:bodyPr>
          <a:lstStyle/>
          <a:p>
            <a:r>
              <a:rPr lang="es-PA" dirty="0" smtClean="0"/>
              <a:t>Productividad</a:t>
            </a:r>
            <a:endParaRPr lang="es-PA" dirty="0"/>
          </a:p>
        </p:txBody>
      </p:sp>
      <p:sp>
        <p:nvSpPr>
          <p:cNvPr id="2" name="1 CuadroTexto"/>
          <p:cNvSpPr txBox="1"/>
          <p:nvPr/>
        </p:nvSpPr>
        <p:spPr>
          <a:xfrm>
            <a:off x="6516216" y="260648"/>
            <a:ext cx="2592288" cy="646331"/>
          </a:xfrm>
          <a:prstGeom prst="rect">
            <a:avLst/>
          </a:prstGeom>
          <a:noFill/>
        </p:spPr>
        <p:txBody>
          <a:bodyPr wrap="square" rtlCol="0">
            <a:spAutoFit/>
          </a:bodyPr>
          <a:lstStyle/>
          <a:p>
            <a:r>
              <a:rPr lang="es-PA" dirty="0" err="1"/>
              <a:t>Mihaly</a:t>
            </a:r>
            <a:r>
              <a:rPr lang="es-PA" dirty="0"/>
              <a:t> </a:t>
            </a:r>
            <a:r>
              <a:rPr lang="es-PA" dirty="0" err="1"/>
              <a:t>Csikszentmihalyi</a:t>
            </a:r>
            <a:endParaRPr lang="es-PA" dirty="0"/>
          </a:p>
          <a:p>
            <a:endParaRPr lang="es-PA" dirty="0"/>
          </a:p>
        </p:txBody>
      </p:sp>
    </p:spTree>
    <p:extLst>
      <p:ext uri="{BB962C8B-B14F-4D97-AF65-F5344CB8AC3E}">
        <p14:creationId xmlns:p14="http://schemas.microsoft.com/office/powerpoint/2010/main" val="6459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Ejercicio fácil y directo para la semana</a:t>
            </a:r>
            <a:endParaRPr lang="es-PA" dirty="0"/>
          </a:p>
        </p:txBody>
      </p:sp>
      <p:sp>
        <p:nvSpPr>
          <p:cNvPr id="3" name="2 Marcador de contenido"/>
          <p:cNvSpPr>
            <a:spLocks noGrp="1"/>
          </p:cNvSpPr>
          <p:nvPr>
            <p:ph idx="1"/>
          </p:nvPr>
        </p:nvSpPr>
        <p:spPr/>
        <p:txBody>
          <a:bodyPr>
            <a:normAutofit fontScale="92500" lnSpcReduction="10000"/>
          </a:bodyPr>
          <a:lstStyle/>
          <a:p>
            <a:r>
              <a:rPr lang="es-PA" dirty="0"/>
              <a:t>Tener reuniones personales con tus colaboradores, no solo de resultados</a:t>
            </a:r>
          </a:p>
          <a:p>
            <a:endParaRPr lang="es-PA" dirty="0" smtClean="0"/>
          </a:p>
          <a:p>
            <a:r>
              <a:rPr lang="es-PA" dirty="0" smtClean="0"/>
              <a:t>Actividad </a:t>
            </a:r>
            <a:r>
              <a:rPr lang="es-PA" dirty="0"/>
              <a:t>no </a:t>
            </a:r>
            <a:r>
              <a:rPr lang="es-PA" dirty="0" err="1"/>
              <a:t>WiFi</a:t>
            </a:r>
            <a:endParaRPr lang="es-PA" dirty="0"/>
          </a:p>
          <a:p>
            <a:endParaRPr lang="es-PA" dirty="0" smtClean="0"/>
          </a:p>
          <a:p>
            <a:r>
              <a:rPr lang="es-PA" dirty="0" smtClean="0"/>
              <a:t>Programar un momento para no hacer nada</a:t>
            </a:r>
          </a:p>
          <a:p>
            <a:endParaRPr lang="es-PA" dirty="0"/>
          </a:p>
          <a:p>
            <a:r>
              <a:rPr lang="es-PA" dirty="0" smtClean="0"/>
              <a:t>Diseñar un espacio libre para fomentar relaciones personales</a:t>
            </a:r>
          </a:p>
          <a:p>
            <a:endParaRPr lang="es-PA" dirty="0"/>
          </a:p>
          <a:p>
            <a:endParaRPr lang="es-PA" dirty="0"/>
          </a:p>
        </p:txBody>
      </p:sp>
    </p:spTree>
    <p:extLst>
      <p:ext uri="{BB962C8B-B14F-4D97-AF65-F5344CB8AC3E}">
        <p14:creationId xmlns:p14="http://schemas.microsoft.com/office/powerpoint/2010/main" val="322148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Preguntas del segmento</a:t>
            </a:r>
            <a:endParaRPr lang="es-PA" dirty="0"/>
          </a:p>
        </p:txBody>
      </p:sp>
      <p:sp>
        <p:nvSpPr>
          <p:cNvPr id="3" name="2 Marcador de contenido"/>
          <p:cNvSpPr>
            <a:spLocks noGrp="1"/>
          </p:cNvSpPr>
          <p:nvPr>
            <p:ph idx="1"/>
          </p:nvPr>
        </p:nvSpPr>
        <p:spPr/>
        <p:txBody>
          <a:bodyPr>
            <a:normAutofit fontScale="92500" lnSpcReduction="20000"/>
          </a:bodyPr>
          <a:lstStyle/>
          <a:p>
            <a:r>
              <a:rPr lang="es-PA" dirty="0" smtClean="0"/>
              <a:t>Si ya reconocimos el elefante, la pregunta siguiente es que hacemos con él. Invitarlo a tomar un café, seguir ignorándolo o exterminarlo.</a:t>
            </a:r>
          </a:p>
          <a:p>
            <a:endParaRPr lang="es-PA" dirty="0"/>
          </a:p>
          <a:p>
            <a:r>
              <a:rPr lang="es-PA" dirty="0" smtClean="0"/>
              <a:t>¿Qué líder queremos ser al final del día? ¿Cómo podemos ubicar nuestros tiempos?</a:t>
            </a:r>
          </a:p>
          <a:p>
            <a:endParaRPr lang="es-PA" dirty="0"/>
          </a:p>
          <a:p>
            <a:r>
              <a:rPr lang="es-PA" dirty="0" smtClean="0"/>
              <a:t>La mayoría de los problemas que se generan y perduran no son técnicos o formativos, es el faltante de comunicación lo que aliena y destruye el potencial</a:t>
            </a:r>
            <a:endParaRPr lang="es-PA" dirty="0"/>
          </a:p>
        </p:txBody>
      </p:sp>
    </p:spTree>
    <p:extLst>
      <p:ext uri="{BB962C8B-B14F-4D97-AF65-F5344CB8AC3E}">
        <p14:creationId xmlns:p14="http://schemas.microsoft.com/office/powerpoint/2010/main" val="4374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A" dirty="0" smtClean="0"/>
              <a:t>Carisma y la Inteligencia Emocional</a:t>
            </a:r>
            <a:endParaRPr lang="es-PA" dirty="0"/>
          </a:p>
        </p:txBody>
      </p:sp>
      <p:sp>
        <p:nvSpPr>
          <p:cNvPr id="3" name="2 Subtítulo"/>
          <p:cNvSpPr>
            <a:spLocks noGrp="1"/>
          </p:cNvSpPr>
          <p:nvPr>
            <p:ph type="subTitle" idx="1"/>
          </p:nvPr>
        </p:nvSpPr>
        <p:spPr/>
        <p:txBody>
          <a:bodyPr/>
          <a:lstStyle/>
          <a:p>
            <a:r>
              <a:rPr lang="es-PA" dirty="0" smtClean="0"/>
              <a:t>¿Cualidad </a:t>
            </a:r>
            <a:r>
              <a:rPr lang="es-PA" dirty="0"/>
              <a:t>innata o se puede desarrollar?</a:t>
            </a:r>
          </a:p>
        </p:txBody>
      </p:sp>
    </p:spTree>
    <p:extLst>
      <p:ext uri="{BB962C8B-B14F-4D97-AF65-F5344CB8AC3E}">
        <p14:creationId xmlns:p14="http://schemas.microsoft.com/office/powerpoint/2010/main" val="29306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Agenda de la Jornada</a:t>
            </a:r>
            <a:endParaRPr lang="es-PA" dirty="0"/>
          </a:p>
        </p:txBody>
      </p:sp>
      <p:sp>
        <p:nvSpPr>
          <p:cNvPr id="3" name="2 Marcador de contenido"/>
          <p:cNvSpPr>
            <a:spLocks noGrp="1"/>
          </p:cNvSpPr>
          <p:nvPr>
            <p:ph idx="1"/>
          </p:nvPr>
        </p:nvSpPr>
        <p:spPr/>
        <p:txBody>
          <a:bodyPr>
            <a:normAutofit fontScale="85000" lnSpcReduction="10000"/>
          </a:bodyPr>
          <a:lstStyle/>
          <a:p>
            <a:r>
              <a:rPr lang="es-PA" dirty="0" smtClean="0"/>
              <a:t>Introducción a Re-Creándote y la temática</a:t>
            </a:r>
          </a:p>
          <a:p>
            <a:endParaRPr lang="es-PA" dirty="0" smtClean="0"/>
          </a:p>
          <a:p>
            <a:r>
              <a:rPr lang="es-PA" dirty="0" smtClean="0"/>
              <a:t>La pirámide organizacional y sus grietas</a:t>
            </a:r>
          </a:p>
          <a:p>
            <a:endParaRPr lang="es-PA" dirty="0" smtClean="0"/>
          </a:p>
          <a:p>
            <a:r>
              <a:rPr lang="es-PA" dirty="0" smtClean="0"/>
              <a:t>El carisma, ¿cualidad innata o adquirida?</a:t>
            </a:r>
          </a:p>
          <a:p>
            <a:endParaRPr lang="es-PA" dirty="0" smtClean="0"/>
          </a:p>
          <a:p>
            <a:r>
              <a:rPr lang="es-PA" dirty="0" smtClean="0"/>
              <a:t>El </a:t>
            </a:r>
            <a:r>
              <a:rPr lang="es-PA" dirty="0"/>
              <a:t>poder de reconocer las </a:t>
            </a:r>
            <a:r>
              <a:rPr lang="es-PA" dirty="0" smtClean="0"/>
              <a:t>emociones. </a:t>
            </a:r>
            <a:r>
              <a:rPr lang="es-PA" dirty="0"/>
              <a:t>El primer paso para el desarrollo de la inteligencia </a:t>
            </a:r>
            <a:r>
              <a:rPr lang="es-PA" dirty="0" smtClean="0"/>
              <a:t>emocional</a:t>
            </a:r>
          </a:p>
          <a:p>
            <a:endParaRPr lang="es-PA" dirty="0" smtClean="0"/>
          </a:p>
          <a:p>
            <a:r>
              <a:rPr lang="es-PA" dirty="0" smtClean="0"/>
              <a:t> </a:t>
            </a:r>
            <a:r>
              <a:rPr lang="es-PA" dirty="0" err="1"/>
              <a:t>Wrap</a:t>
            </a:r>
            <a:r>
              <a:rPr lang="es-PA" dirty="0"/>
              <a:t> </a:t>
            </a:r>
            <a:r>
              <a:rPr lang="es-PA" dirty="0" smtClean="0"/>
              <a:t>Up y preguntas generales</a:t>
            </a:r>
            <a:endParaRPr lang="es-PA" dirty="0"/>
          </a:p>
        </p:txBody>
      </p:sp>
    </p:spTree>
    <p:extLst>
      <p:ext uri="{BB962C8B-B14F-4D97-AF65-F5344CB8AC3E}">
        <p14:creationId xmlns:p14="http://schemas.microsoft.com/office/powerpoint/2010/main" val="40358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¿Nacimos con carisma o la podemos adquirir?</a:t>
            </a:r>
            <a:endParaRPr lang="es-PA" dirty="0"/>
          </a:p>
        </p:txBody>
      </p:sp>
      <p:sp>
        <p:nvSpPr>
          <p:cNvPr id="3" name="2 Marcador de contenido"/>
          <p:cNvSpPr>
            <a:spLocks noGrp="1"/>
          </p:cNvSpPr>
          <p:nvPr>
            <p:ph idx="1"/>
          </p:nvPr>
        </p:nvSpPr>
        <p:spPr/>
        <p:txBody>
          <a:bodyPr>
            <a:normAutofit lnSpcReduction="10000"/>
          </a:bodyPr>
          <a:lstStyle/>
          <a:p>
            <a:r>
              <a:rPr lang="es-PA" dirty="0"/>
              <a:t>¿Quién es una persona carismática para ustedes?</a:t>
            </a:r>
          </a:p>
          <a:p>
            <a:endParaRPr lang="es-PA" dirty="0" smtClean="0"/>
          </a:p>
          <a:p>
            <a:endParaRPr lang="es-PA" dirty="0" smtClean="0"/>
          </a:p>
          <a:p>
            <a:r>
              <a:rPr lang="es-PA" dirty="0" smtClean="0"/>
              <a:t>¿Cuál es la cualidad principal?</a:t>
            </a:r>
          </a:p>
          <a:p>
            <a:endParaRPr lang="es-PA" dirty="0" smtClean="0"/>
          </a:p>
          <a:p>
            <a:endParaRPr lang="es-PA" dirty="0"/>
          </a:p>
          <a:p>
            <a:r>
              <a:rPr lang="es-PA" dirty="0" smtClean="0"/>
              <a:t>¿Podemos adquirirla?</a:t>
            </a:r>
          </a:p>
          <a:p>
            <a:endParaRPr lang="es-PA" dirty="0"/>
          </a:p>
        </p:txBody>
      </p:sp>
    </p:spTree>
    <p:extLst>
      <p:ext uri="{BB962C8B-B14F-4D97-AF65-F5344CB8AC3E}">
        <p14:creationId xmlns:p14="http://schemas.microsoft.com/office/powerpoint/2010/main" val="72936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a:t>Como se expresan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564791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95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a:t>Como se perfilan con los demás</a:t>
            </a:r>
            <a:br>
              <a:rPr lang="es-PA" dirty="0"/>
            </a:br>
            <a:endParaRPr lang="es-PA" dirty="0"/>
          </a:p>
        </p:txBody>
      </p:sp>
      <p:cxnSp>
        <p:nvCxnSpPr>
          <p:cNvPr id="5" name="4 Conector recto de flecha"/>
          <p:cNvCxnSpPr/>
          <p:nvPr/>
        </p:nvCxnSpPr>
        <p:spPr>
          <a:xfrm flipV="1">
            <a:off x="1331640" y="1628800"/>
            <a:ext cx="0" cy="4536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331640" y="3789040"/>
            <a:ext cx="5328592" cy="6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323528" y="1625036"/>
            <a:ext cx="936104" cy="461665"/>
          </a:xfrm>
          <a:prstGeom prst="rect">
            <a:avLst/>
          </a:prstGeom>
          <a:noFill/>
        </p:spPr>
        <p:txBody>
          <a:bodyPr wrap="square" rtlCol="0">
            <a:spAutoFit/>
          </a:bodyPr>
          <a:lstStyle/>
          <a:p>
            <a:r>
              <a:rPr lang="es-PA" sz="1200" dirty="0" smtClean="0"/>
              <a:t>Emociones Positivas</a:t>
            </a:r>
            <a:endParaRPr lang="es-PA" sz="1200" dirty="0"/>
          </a:p>
        </p:txBody>
      </p:sp>
      <p:sp>
        <p:nvSpPr>
          <p:cNvPr id="12" name="11 CuadroTexto"/>
          <p:cNvSpPr txBox="1"/>
          <p:nvPr/>
        </p:nvSpPr>
        <p:spPr>
          <a:xfrm>
            <a:off x="323528" y="5199583"/>
            <a:ext cx="936104" cy="461665"/>
          </a:xfrm>
          <a:prstGeom prst="rect">
            <a:avLst/>
          </a:prstGeom>
          <a:noFill/>
        </p:spPr>
        <p:txBody>
          <a:bodyPr wrap="square" rtlCol="0">
            <a:spAutoFit/>
          </a:bodyPr>
          <a:lstStyle/>
          <a:p>
            <a:r>
              <a:rPr lang="es-PA" sz="1200" dirty="0" smtClean="0"/>
              <a:t>Emociones Negativas</a:t>
            </a:r>
            <a:endParaRPr lang="es-PA" sz="1200" dirty="0"/>
          </a:p>
        </p:txBody>
      </p:sp>
      <p:sp>
        <p:nvSpPr>
          <p:cNvPr id="32" name="31 Arco"/>
          <p:cNvSpPr/>
          <p:nvPr/>
        </p:nvSpPr>
        <p:spPr>
          <a:xfrm rot="16200000">
            <a:off x="1030530" y="2912727"/>
            <a:ext cx="2329552" cy="1727330"/>
          </a:xfrm>
          <a:prstGeom prst="arc">
            <a:avLst>
              <a:gd name="adj1" fmla="val 16200000"/>
              <a:gd name="adj2" fmla="val 54941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p>
        </p:txBody>
      </p:sp>
      <p:sp>
        <p:nvSpPr>
          <p:cNvPr id="33" name="32 Arco"/>
          <p:cNvSpPr/>
          <p:nvPr/>
        </p:nvSpPr>
        <p:spPr>
          <a:xfrm rot="5400000">
            <a:off x="2759583" y="2912727"/>
            <a:ext cx="2329552" cy="1727330"/>
          </a:xfrm>
          <a:prstGeom prst="arc">
            <a:avLst>
              <a:gd name="adj1" fmla="val 16200000"/>
              <a:gd name="adj2" fmla="val 54941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p>
        </p:txBody>
      </p:sp>
      <p:sp>
        <p:nvSpPr>
          <p:cNvPr id="34" name="33 Arco"/>
          <p:cNvSpPr/>
          <p:nvPr/>
        </p:nvSpPr>
        <p:spPr>
          <a:xfrm rot="16200000">
            <a:off x="4486913" y="2938023"/>
            <a:ext cx="2329552" cy="1727330"/>
          </a:xfrm>
          <a:prstGeom prst="arc">
            <a:avLst>
              <a:gd name="adj1" fmla="val 16200000"/>
              <a:gd name="adj2" fmla="val 54941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p>
        </p:txBody>
      </p:sp>
      <p:sp>
        <p:nvSpPr>
          <p:cNvPr id="36" name="35 Arco"/>
          <p:cNvSpPr/>
          <p:nvPr/>
        </p:nvSpPr>
        <p:spPr>
          <a:xfrm rot="5400000">
            <a:off x="1031391" y="2912727"/>
            <a:ext cx="2329552" cy="1727330"/>
          </a:xfrm>
          <a:prstGeom prst="arc">
            <a:avLst>
              <a:gd name="adj1" fmla="val 16200000"/>
              <a:gd name="adj2" fmla="val 5494199"/>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solidFill>
                <a:srgbClr val="FF0000"/>
              </a:solidFill>
            </a:endParaRPr>
          </a:p>
        </p:txBody>
      </p:sp>
      <p:sp>
        <p:nvSpPr>
          <p:cNvPr id="37" name="36 Arco"/>
          <p:cNvSpPr/>
          <p:nvPr/>
        </p:nvSpPr>
        <p:spPr>
          <a:xfrm rot="5400000">
            <a:off x="4486913" y="2938023"/>
            <a:ext cx="2329552" cy="1727330"/>
          </a:xfrm>
          <a:prstGeom prst="arc">
            <a:avLst>
              <a:gd name="adj1" fmla="val 16200000"/>
              <a:gd name="adj2" fmla="val 5494199"/>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solidFill>
                <a:srgbClr val="FF0000"/>
              </a:solidFill>
            </a:endParaRPr>
          </a:p>
        </p:txBody>
      </p:sp>
      <p:sp>
        <p:nvSpPr>
          <p:cNvPr id="38" name="37 Arco"/>
          <p:cNvSpPr/>
          <p:nvPr/>
        </p:nvSpPr>
        <p:spPr>
          <a:xfrm rot="16200000">
            <a:off x="2758721" y="2912727"/>
            <a:ext cx="2329552" cy="1727330"/>
          </a:xfrm>
          <a:prstGeom prst="arc">
            <a:avLst>
              <a:gd name="adj1" fmla="val 16200000"/>
              <a:gd name="adj2" fmla="val 5494199"/>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solidFill>
                <a:srgbClr val="FF0000"/>
              </a:solidFill>
            </a:endParaRPr>
          </a:p>
        </p:txBody>
      </p:sp>
      <p:sp>
        <p:nvSpPr>
          <p:cNvPr id="39" name="38 Arco"/>
          <p:cNvSpPr/>
          <p:nvPr/>
        </p:nvSpPr>
        <p:spPr>
          <a:xfrm rot="16200000">
            <a:off x="292615" y="2894893"/>
            <a:ext cx="3805380" cy="1727330"/>
          </a:xfrm>
          <a:prstGeom prst="arc">
            <a:avLst>
              <a:gd name="adj1" fmla="val 16200000"/>
              <a:gd name="adj2" fmla="val 5494199"/>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p>
        </p:txBody>
      </p:sp>
      <p:sp>
        <p:nvSpPr>
          <p:cNvPr id="40" name="39 Arco"/>
          <p:cNvSpPr/>
          <p:nvPr/>
        </p:nvSpPr>
        <p:spPr>
          <a:xfrm rot="16200000">
            <a:off x="3748999" y="2883850"/>
            <a:ext cx="3805380" cy="1727330"/>
          </a:xfrm>
          <a:prstGeom prst="arc">
            <a:avLst>
              <a:gd name="adj1" fmla="val 16200000"/>
              <a:gd name="adj2" fmla="val 5494199"/>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p>
        </p:txBody>
      </p:sp>
      <p:sp>
        <p:nvSpPr>
          <p:cNvPr id="41" name="40 Arco"/>
          <p:cNvSpPr/>
          <p:nvPr/>
        </p:nvSpPr>
        <p:spPr>
          <a:xfrm rot="5400000">
            <a:off x="2021668" y="2883849"/>
            <a:ext cx="3805380" cy="1727330"/>
          </a:xfrm>
          <a:prstGeom prst="arc">
            <a:avLst>
              <a:gd name="adj1" fmla="val 16200000"/>
              <a:gd name="adj2" fmla="val 5494199"/>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p>
        </p:txBody>
      </p:sp>
      <p:sp>
        <p:nvSpPr>
          <p:cNvPr id="42" name="41 CuadroTexto"/>
          <p:cNvSpPr txBox="1"/>
          <p:nvPr/>
        </p:nvSpPr>
        <p:spPr>
          <a:xfrm>
            <a:off x="6804248" y="2348880"/>
            <a:ext cx="2088232" cy="2585323"/>
          </a:xfrm>
          <a:prstGeom prst="rect">
            <a:avLst/>
          </a:prstGeom>
          <a:noFill/>
        </p:spPr>
        <p:txBody>
          <a:bodyPr wrap="square" rtlCol="0">
            <a:spAutoFit/>
          </a:bodyPr>
          <a:lstStyle/>
          <a:p>
            <a:pPr marL="285750" indent="-285750">
              <a:lnSpc>
                <a:spcPct val="300000"/>
              </a:lnSpc>
              <a:buFont typeface="Arial" panose="020B0604020202020204" pitchFamily="34" charset="0"/>
              <a:buChar char="•"/>
            </a:pPr>
            <a:r>
              <a:rPr lang="es-PA" dirty="0" smtClean="0">
                <a:solidFill>
                  <a:srgbClr val="0070C0"/>
                </a:solidFill>
              </a:rPr>
              <a:t>Normales</a:t>
            </a:r>
          </a:p>
          <a:p>
            <a:pPr marL="285750" indent="-285750">
              <a:lnSpc>
                <a:spcPct val="300000"/>
              </a:lnSpc>
              <a:buFont typeface="Arial" panose="020B0604020202020204" pitchFamily="34" charset="0"/>
              <a:buChar char="•"/>
            </a:pPr>
            <a:r>
              <a:rPr lang="es-PA" dirty="0" smtClean="0">
                <a:solidFill>
                  <a:srgbClr val="C00000"/>
                </a:solidFill>
              </a:rPr>
              <a:t>Forzados</a:t>
            </a:r>
          </a:p>
          <a:p>
            <a:pPr marL="285750" indent="-285750">
              <a:lnSpc>
                <a:spcPct val="300000"/>
              </a:lnSpc>
              <a:buFont typeface="Arial" panose="020B0604020202020204" pitchFamily="34" charset="0"/>
              <a:buChar char="•"/>
            </a:pPr>
            <a:r>
              <a:rPr lang="es-PA" dirty="0" smtClean="0">
                <a:solidFill>
                  <a:srgbClr val="00B050"/>
                </a:solidFill>
              </a:rPr>
              <a:t>Descontrolados</a:t>
            </a:r>
            <a:endParaRPr lang="es-PA" dirty="0">
              <a:solidFill>
                <a:srgbClr val="00B050"/>
              </a:solidFill>
            </a:endParaRPr>
          </a:p>
        </p:txBody>
      </p:sp>
    </p:spTree>
    <p:extLst>
      <p:ext uri="{BB962C8B-B14F-4D97-AF65-F5344CB8AC3E}">
        <p14:creationId xmlns:p14="http://schemas.microsoft.com/office/powerpoint/2010/main" val="307292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6" presetClass="entr" presetSubtype="16" fill="hold" nodeType="with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circle(in)">
                                      <p:cBhvr>
                                        <p:cTn id="22" dur="2000"/>
                                        <p:tgtEl>
                                          <p:spTgt spid="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heel(1)">
                                      <p:cBhvr>
                                        <p:cTn id="27" dur="2000"/>
                                        <p:tgtEl>
                                          <p:spTgt spid="3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heel(1)">
                                      <p:cBhvr>
                                        <p:cTn id="30" dur="2000"/>
                                        <p:tgtEl>
                                          <p:spTgt spid="38"/>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heel(1)">
                                      <p:cBhvr>
                                        <p:cTn id="33" dur="2000"/>
                                        <p:tgtEl>
                                          <p:spTgt spid="37"/>
                                        </p:tgtEl>
                                      </p:cBhvr>
                                    </p:animEffect>
                                  </p:childTnLst>
                                </p:cTn>
                              </p:par>
                              <p:par>
                                <p:cTn id="34" presetID="6" presetClass="entr" presetSubtype="16" fill="hold" nodeType="withEffect">
                                  <p:stCondLst>
                                    <p:cond delay="0"/>
                                  </p:stCondLst>
                                  <p:childTnLst>
                                    <p:set>
                                      <p:cBhvr>
                                        <p:cTn id="35" dur="1" fill="hold">
                                          <p:stCondLst>
                                            <p:cond delay="0"/>
                                          </p:stCondLst>
                                        </p:cTn>
                                        <p:tgtEl>
                                          <p:spTgt spid="42">
                                            <p:txEl>
                                              <p:pRg st="1" end="1"/>
                                            </p:txEl>
                                          </p:spTgt>
                                        </p:tgtEl>
                                        <p:attrNameLst>
                                          <p:attrName>style.visibility</p:attrName>
                                        </p:attrNameLst>
                                      </p:cBhvr>
                                      <p:to>
                                        <p:strVal val="visible"/>
                                      </p:to>
                                    </p:set>
                                    <p:animEffect transition="in" filter="circle(in)">
                                      <p:cBhvr>
                                        <p:cTn id="36" dur="2000"/>
                                        <p:tgtEl>
                                          <p:spTgt spid="4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heel(1)">
                                      <p:cBhvr>
                                        <p:cTn id="41" dur="2000"/>
                                        <p:tgtEl>
                                          <p:spTgt spid="39"/>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heel(1)">
                                      <p:cBhvr>
                                        <p:cTn id="44" dur="2000"/>
                                        <p:tgtEl>
                                          <p:spTgt spid="41"/>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heel(1)">
                                      <p:cBhvr>
                                        <p:cTn id="47" dur="2000"/>
                                        <p:tgtEl>
                                          <p:spTgt spid="40"/>
                                        </p:tgtEl>
                                      </p:cBhvr>
                                    </p:animEffect>
                                  </p:childTnLst>
                                </p:cTn>
                              </p:par>
                              <p:par>
                                <p:cTn id="48" presetID="6" presetClass="entr" presetSubtype="16" fill="hold" nodeType="withEffect">
                                  <p:stCondLst>
                                    <p:cond delay="0"/>
                                  </p:stCondLst>
                                  <p:childTnLst>
                                    <p:set>
                                      <p:cBhvr>
                                        <p:cTn id="49" dur="1" fill="hold">
                                          <p:stCondLst>
                                            <p:cond delay="0"/>
                                          </p:stCondLst>
                                        </p:cTn>
                                        <p:tgtEl>
                                          <p:spTgt spid="42">
                                            <p:txEl>
                                              <p:pRg st="2" end="2"/>
                                            </p:txEl>
                                          </p:spTgt>
                                        </p:tgtEl>
                                        <p:attrNameLst>
                                          <p:attrName>style.visibility</p:attrName>
                                        </p:attrNameLst>
                                      </p:cBhvr>
                                      <p:to>
                                        <p:strVal val="visible"/>
                                      </p:to>
                                    </p:set>
                                    <p:animEffect transition="in" filter="circle(in)">
                                      <p:cBhvr>
                                        <p:cTn id="50" dur="20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animBg="1"/>
      <p:bldP spid="37" grpId="0" animBg="1"/>
      <p:bldP spid="38" grpId="0" animBg="1"/>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El cerebro social y las neuronas espejo</a:t>
            </a:r>
            <a:endParaRPr lang="es-PA"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460500"/>
            <a:ext cx="4914900" cy="3937000"/>
          </a:xfrm>
          <a:prstGeom prst="rect">
            <a:avLst/>
          </a:prstGeom>
        </p:spPr>
      </p:pic>
    </p:spTree>
    <p:extLst>
      <p:ext uri="{BB962C8B-B14F-4D97-AF65-F5344CB8AC3E}">
        <p14:creationId xmlns:p14="http://schemas.microsoft.com/office/powerpoint/2010/main" val="423386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a:t>Como se relacionan con los demás</a:t>
            </a:r>
            <a:br>
              <a:rPr lang="es-PA" dirty="0"/>
            </a:br>
            <a:endParaRPr lang="es-PA" dirty="0"/>
          </a:p>
        </p:txBody>
      </p:sp>
      <p:sp>
        <p:nvSpPr>
          <p:cNvPr id="3" name="2 Marcador de contenido"/>
          <p:cNvSpPr>
            <a:spLocks noGrp="1"/>
          </p:cNvSpPr>
          <p:nvPr>
            <p:ph idx="1"/>
          </p:nvPr>
        </p:nvSpPr>
        <p:spPr>
          <a:xfrm>
            <a:off x="457200" y="1556792"/>
            <a:ext cx="8229600" cy="4525963"/>
          </a:xfrm>
        </p:spPr>
        <p:txBody>
          <a:bodyPr/>
          <a:lstStyle/>
          <a:p>
            <a:r>
              <a:rPr lang="es-PA" dirty="0" smtClean="0"/>
              <a:t>¿Cuál es el secreto?</a:t>
            </a:r>
          </a:p>
          <a:p>
            <a:endParaRPr lang="es-PA" dirty="0" smtClean="0"/>
          </a:p>
          <a:p>
            <a:r>
              <a:rPr lang="es-PA" dirty="0" smtClean="0"/>
              <a:t>¿Cómo nos hacen sentir?</a:t>
            </a:r>
            <a:endParaRPr lang="es-PA" dirty="0"/>
          </a:p>
          <a:p>
            <a:endParaRPr lang="es-PA" dirty="0"/>
          </a:p>
          <a:p>
            <a:r>
              <a:rPr lang="es-PA" dirty="0" smtClean="0"/>
              <a:t>¿Por qué nos hacen sentir cómo lo hacen?</a:t>
            </a:r>
          </a:p>
          <a:p>
            <a:endParaRPr lang="es-PA" dirty="0"/>
          </a:p>
          <a:p>
            <a:r>
              <a:rPr lang="es-PA" dirty="0" smtClean="0"/>
              <a:t>¿Qué podemos hacer para desarrollar esto?</a:t>
            </a:r>
          </a:p>
        </p:txBody>
      </p:sp>
    </p:spTree>
    <p:extLst>
      <p:ext uri="{BB962C8B-B14F-4D97-AF65-F5344CB8AC3E}">
        <p14:creationId xmlns:p14="http://schemas.microsoft.com/office/powerpoint/2010/main" val="418755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Ejercicio carismático</a:t>
            </a:r>
            <a:endParaRPr lang="es-PA" dirty="0"/>
          </a:p>
        </p:txBody>
      </p:sp>
      <p:sp>
        <p:nvSpPr>
          <p:cNvPr id="3" name="2 Marcador de contenido"/>
          <p:cNvSpPr>
            <a:spLocks noGrp="1"/>
          </p:cNvSpPr>
          <p:nvPr>
            <p:ph idx="1"/>
          </p:nvPr>
        </p:nvSpPr>
        <p:spPr/>
        <p:txBody>
          <a:bodyPr/>
          <a:lstStyle/>
          <a:p>
            <a:r>
              <a:rPr lang="es-PA" dirty="0" smtClean="0"/>
              <a:t>Con la persona que se encuentre cerca de ti, comparte:</a:t>
            </a:r>
          </a:p>
          <a:p>
            <a:endParaRPr lang="es-PA" dirty="0" smtClean="0"/>
          </a:p>
          <a:p>
            <a:pPr lvl="1"/>
            <a:r>
              <a:rPr lang="es-PA" dirty="0" smtClean="0"/>
              <a:t>Un hobby</a:t>
            </a:r>
          </a:p>
          <a:p>
            <a:pPr lvl="1"/>
            <a:r>
              <a:rPr lang="es-PA" dirty="0" smtClean="0"/>
              <a:t>Donde fue su viaje favorito</a:t>
            </a:r>
          </a:p>
          <a:p>
            <a:pPr lvl="1"/>
            <a:r>
              <a:rPr lang="es-PA" dirty="0" smtClean="0"/>
              <a:t>Que les gustaría aprender hacer</a:t>
            </a:r>
            <a:endParaRPr lang="es-PA" dirty="0"/>
          </a:p>
        </p:txBody>
      </p:sp>
    </p:spTree>
    <p:extLst>
      <p:ext uri="{BB962C8B-B14F-4D97-AF65-F5344CB8AC3E}">
        <p14:creationId xmlns:p14="http://schemas.microsoft.com/office/powerpoint/2010/main" val="34152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¿Cuál fue el objetivo del ejercicio?</a:t>
            </a:r>
            <a:br>
              <a:rPr lang="es-PA" dirty="0" smtClean="0"/>
            </a:br>
            <a:r>
              <a:rPr lang="es-PA" dirty="0" smtClean="0"/>
              <a:t>¿Qué podemos hacer?</a:t>
            </a:r>
            <a:endParaRPr lang="es-PA" dirty="0"/>
          </a:p>
        </p:txBody>
      </p:sp>
      <p:sp>
        <p:nvSpPr>
          <p:cNvPr id="3" name="2 Marcador de contenido"/>
          <p:cNvSpPr>
            <a:spLocks noGrp="1"/>
          </p:cNvSpPr>
          <p:nvPr>
            <p:ph idx="1"/>
          </p:nvPr>
        </p:nvSpPr>
        <p:spPr/>
        <p:txBody>
          <a:bodyPr>
            <a:normAutofit fontScale="92500" lnSpcReduction="10000"/>
          </a:bodyPr>
          <a:lstStyle/>
          <a:p>
            <a:endParaRPr lang="es-PA" dirty="0" smtClean="0"/>
          </a:p>
          <a:p>
            <a:r>
              <a:rPr lang="es-PA" dirty="0" smtClean="0"/>
              <a:t>Salir del ciclo / Respuestas automáticas</a:t>
            </a:r>
          </a:p>
          <a:p>
            <a:endParaRPr lang="es-PA" dirty="0"/>
          </a:p>
          <a:p>
            <a:r>
              <a:rPr lang="es-PA" dirty="0" smtClean="0"/>
              <a:t>Motores activos / dar oxígeno al cerebro</a:t>
            </a:r>
          </a:p>
          <a:p>
            <a:endParaRPr lang="es-PA" dirty="0"/>
          </a:p>
          <a:p>
            <a:r>
              <a:rPr lang="es-PA" dirty="0" smtClean="0"/>
              <a:t>No a la jerarquía</a:t>
            </a:r>
          </a:p>
          <a:p>
            <a:endParaRPr lang="es-PA" dirty="0"/>
          </a:p>
          <a:p>
            <a:r>
              <a:rPr lang="es-PA" dirty="0" smtClean="0"/>
              <a:t>Desarrollar orgánicamente nuestras conversaciones</a:t>
            </a:r>
          </a:p>
          <a:p>
            <a:endParaRPr lang="es-PA" dirty="0"/>
          </a:p>
        </p:txBody>
      </p:sp>
    </p:spTree>
    <p:extLst>
      <p:ext uri="{BB962C8B-B14F-4D97-AF65-F5344CB8AC3E}">
        <p14:creationId xmlns:p14="http://schemas.microsoft.com/office/powerpoint/2010/main" val="10993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a:t>Como se relacionan con su </a:t>
            </a:r>
            <a:r>
              <a:rPr lang="es-PA" dirty="0" smtClean="0"/>
              <a:t>ambiente</a:t>
            </a:r>
            <a:endParaRPr lang="es-PA"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914" y="1556792"/>
            <a:ext cx="4152169" cy="3429000"/>
          </a:xfrm>
          <a:prstGeom prst="rect">
            <a:avLst/>
          </a:prstGeom>
        </p:spPr>
      </p:pic>
      <p:sp>
        <p:nvSpPr>
          <p:cNvPr id="3" name="2 Rectángulo"/>
          <p:cNvSpPr/>
          <p:nvPr/>
        </p:nvSpPr>
        <p:spPr>
          <a:xfrm>
            <a:off x="1187624" y="1340768"/>
            <a:ext cx="6912768"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942" y="3073819"/>
            <a:ext cx="3215258" cy="2299397"/>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1340768"/>
            <a:ext cx="2986088" cy="1771650"/>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971" y="1340768"/>
            <a:ext cx="2704810" cy="1771650"/>
          </a:xfrm>
          <a:prstGeom prst="rect">
            <a:avLst/>
          </a:prstGeom>
        </p:spPr>
      </p:pic>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4781" y="1347283"/>
            <a:ext cx="2647703" cy="1765135"/>
          </a:xfrm>
          <a:prstGeom prst="rect">
            <a:avLst/>
          </a:prstGeom>
        </p:spPr>
      </p:pic>
      <p:pic>
        <p:nvPicPr>
          <p:cNvPr id="8" name="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3112418"/>
            <a:ext cx="2942427" cy="2226593"/>
          </a:xfrm>
          <a:prstGeom prst="rect">
            <a:avLst/>
          </a:prstGeom>
        </p:spPr>
      </p:pic>
      <p:pic>
        <p:nvPicPr>
          <p:cNvPr id="10" name="9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4168" y="3112417"/>
            <a:ext cx="2664296" cy="2234728"/>
          </a:xfrm>
          <a:prstGeom prst="rect">
            <a:avLst/>
          </a:prstGeom>
        </p:spPr>
      </p:pic>
    </p:spTree>
    <p:extLst>
      <p:ext uri="{BB962C8B-B14F-4D97-AF65-F5344CB8AC3E}">
        <p14:creationId xmlns:p14="http://schemas.microsoft.com/office/powerpoint/2010/main" val="22432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Momento de reflexión</a:t>
            </a:r>
            <a:endParaRPr lang="es-PA" dirty="0"/>
          </a:p>
        </p:txBody>
      </p:sp>
      <p:sp>
        <p:nvSpPr>
          <p:cNvPr id="3" name="2 Marcador de contenido"/>
          <p:cNvSpPr>
            <a:spLocks noGrp="1"/>
          </p:cNvSpPr>
          <p:nvPr>
            <p:ph idx="1"/>
          </p:nvPr>
        </p:nvSpPr>
        <p:spPr/>
        <p:txBody>
          <a:bodyPr>
            <a:normAutofit/>
          </a:bodyPr>
          <a:lstStyle/>
          <a:p>
            <a:r>
              <a:rPr lang="es-ES" dirty="0"/>
              <a:t>¿Cuáles son las cosas más importantes en la vida</a:t>
            </a:r>
            <a:r>
              <a:rPr lang="es-ES" dirty="0" smtClean="0"/>
              <a:t>?</a:t>
            </a:r>
          </a:p>
          <a:p>
            <a:r>
              <a:rPr lang="es-ES" dirty="0"/>
              <a:t>¿Por qué esas cosas son importantes para usted</a:t>
            </a:r>
            <a:r>
              <a:rPr lang="es-ES" dirty="0" smtClean="0"/>
              <a:t>?</a:t>
            </a:r>
          </a:p>
          <a:p>
            <a:r>
              <a:rPr lang="es-ES" dirty="0"/>
              <a:t>¿Cuál es un ejemplo de la vida real que demuestra de manera concreta qué tan importante es cada una de esas </a:t>
            </a:r>
            <a:r>
              <a:rPr lang="es-ES" dirty="0" smtClean="0"/>
              <a:t>cosas?</a:t>
            </a:r>
          </a:p>
          <a:p>
            <a:endParaRPr lang="es-ES" dirty="0" smtClean="0"/>
          </a:p>
          <a:p>
            <a:endParaRPr lang="es-PA" dirty="0"/>
          </a:p>
        </p:txBody>
      </p:sp>
    </p:spTree>
    <p:extLst>
      <p:ext uri="{BB962C8B-B14F-4D97-AF65-F5344CB8AC3E}">
        <p14:creationId xmlns:p14="http://schemas.microsoft.com/office/powerpoint/2010/main" val="230914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En que mejorar</a:t>
            </a:r>
            <a:endParaRPr lang="es-PA" dirty="0"/>
          </a:p>
        </p:txBody>
      </p:sp>
      <p:sp>
        <p:nvSpPr>
          <p:cNvPr id="3" name="2 Marcador de contenido"/>
          <p:cNvSpPr>
            <a:spLocks noGrp="1"/>
          </p:cNvSpPr>
          <p:nvPr>
            <p:ph idx="1"/>
          </p:nvPr>
        </p:nvSpPr>
        <p:spPr/>
        <p:txBody>
          <a:bodyPr>
            <a:normAutofit fontScale="77500" lnSpcReduction="20000"/>
          </a:bodyPr>
          <a:lstStyle/>
          <a:p>
            <a:r>
              <a:rPr lang="es-ES" dirty="0"/>
              <a:t>Verificación de </a:t>
            </a:r>
            <a:r>
              <a:rPr lang="es-ES" dirty="0" smtClean="0"/>
              <a:t>integridad</a:t>
            </a:r>
          </a:p>
          <a:p>
            <a:endParaRPr lang="es-PA" dirty="0"/>
          </a:p>
          <a:p>
            <a:r>
              <a:rPr lang="es-PA" dirty="0" smtClean="0"/>
              <a:t>La persona carismática no es una oveja</a:t>
            </a:r>
          </a:p>
          <a:p>
            <a:endParaRPr lang="es-PA" dirty="0" smtClean="0"/>
          </a:p>
          <a:p>
            <a:r>
              <a:rPr lang="es-PA" dirty="0" smtClean="0"/>
              <a:t>No ser un </a:t>
            </a:r>
            <a:r>
              <a:rPr lang="es-PA" dirty="0" err="1" smtClean="0"/>
              <a:t>Shoulda</a:t>
            </a:r>
            <a:r>
              <a:rPr lang="es-PA" dirty="0" smtClean="0"/>
              <a:t> / </a:t>
            </a:r>
            <a:r>
              <a:rPr lang="es-PA" dirty="0" err="1" smtClean="0"/>
              <a:t>Woulda</a:t>
            </a:r>
            <a:r>
              <a:rPr lang="es-PA" dirty="0" smtClean="0"/>
              <a:t> / </a:t>
            </a:r>
            <a:r>
              <a:rPr lang="es-PA" dirty="0" err="1" smtClean="0"/>
              <a:t>Coulda</a:t>
            </a:r>
            <a:r>
              <a:rPr lang="es-PA" dirty="0" smtClean="0"/>
              <a:t>. Ser afirmativo</a:t>
            </a:r>
          </a:p>
          <a:p>
            <a:endParaRPr lang="es-PA" dirty="0"/>
          </a:p>
          <a:p>
            <a:r>
              <a:rPr lang="es-PA" dirty="0" smtClean="0"/>
              <a:t>No pensar en lo que dirán los demás</a:t>
            </a:r>
          </a:p>
          <a:p>
            <a:endParaRPr lang="es-PA" dirty="0"/>
          </a:p>
          <a:p>
            <a:r>
              <a:rPr lang="es-PA" dirty="0" smtClean="0"/>
              <a:t>No pensar en fallar y no tomar el fallo como  algo malo</a:t>
            </a:r>
          </a:p>
          <a:p>
            <a:endParaRPr lang="es-PA" dirty="0"/>
          </a:p>
          <a:p>
            <a:r>
              <a:rPr lang="es-PA" dirty="0" smtClean="0"/>
              <a:t>No pensar en vergüenza</a:t>
            </a:r>
            <a:endParaRPr lang="es-PA" dirty="0"/>
          </a:p>
        </p:txBody>
      </p:sp>
    </p:spTree>
    <p:extLst>
      <p:ext uri="{BB962C8B-B14F-4D97-AF65-F5344CB8AC3E}">
        <p14:creationId xmlns:p14="http://schemas.microsoft.com/office/powerpoint/2010/main" val="420696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64541"/>
            <a:ext cx="8229600" cy="1143000"/>
          </a:xfrm>
        </p:spPr>
        <p:txBody>
          <a:bodyPr/>
          <a:lstStyle/>
          <a:p>
            <a:pPr algn="ctr"/>
            <a:r>
              <a:rPr lang="es-PA" dirty="0" smtClean="0"/>
              <a:t>¿Quiénes somos?</a:t>
            </a:r>
            <a:endParaRPr lang="es-PA"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267" y="1831940"/>
            <a:ext cx="1933845" cy="2029108"/>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51" y="2348880"/>
            <a:ext cx="2077657" cy="2059849"/>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695" y="2276872"/>
            <a:ext cx="2071721" cy="2059849"/>
          </a:xfrm>
          <a:prstGeom prst="rect">
            <a:avLst/>
          </a:prstGeom>
        </p:spPr>
      </p:pic>
      <p:sp>
        <p:nvSpPr>
          <p:cNvPr id="7" name="6 Rectángulo"/>
          <p:cNvSpPr/>
          <p:nvPr/>
        </p:nvSpPr>
        <p:spPr>
          <a:xfrm>
            <a:off x="2286000" y="4615968"/>
            <a:ext cx="4572000" cy="1477328"/>
          </a:xfrm>
          <a:prstGeom prst="rect">
            <a:avLst/>
          </a:prstGeom>
        </p:spPr>
        <p:txBody>
          <a:bodyPr>
            <a:spAutoFit/>
          </a:bodyPr>
          <a:lstStyle/>
          <a:p>
            <a:pPr algn="ctr"/>
            <a:r>
              <a:rPr lang="es-PA" dirty="0">
                <a:latin typeface="belinda-w00-regular"/>
              </a:rPr>
              <a:t>Diseñamos experiencias</a:t>
            </a:r>
            <a:endParaRPr lang="es-PA" dirty="0"/>
          </a:p>
          <a:p>
            <a:pPr algn="ctr"/>
            <a:r>
              <a:rPr lang="es-PA" dirty="0">
                <a:latin typeface="museo-slab-w01-100"/>
              </a:rPr>
              <a:t>transformadoras desde</a:t>
            </a:r>
            <a:endParaRPr lang="es-PA" dirty="0"/>
          </a:p>
          <a:p>
            <a:pPr algn="ctr"/>
            <a:r>
              <a:rPr lang="es-PA" dirty="0">
                <a:solidFill>
                  <a:srgbClr val="E8483F"/>
                </a:solidFill>
                <a:latin typeface="monoton"/>
              </a:rPr>
              <a:t>técnicas creativas</a:t>
            </a:r>
            <a:endParaRPr lang="es-PA" dirty="0"/>
          </a:p>
          <a:p>
            <a:pPr algn="ctr"/>
            <a:r>
              <a:rPr lang="es-PA" dirty="0">
                <a:latin typeface="futura-lt-w01-light"/>
              </a:rPr>
              <a:t>dedicadas al desarrollo de</a:t>
            </a:r>
            <a:endParaRPr lang="es-PA" dirty="0"/>
          </a:p>
          <a:p>
            <a:pPr algn="ctr"/>
            <a:r>
              <a:rPr lang="es-PA" dirty="0">
                <a:solidFill>
                  <a:srgbClr val="41B6A8"/>
                </a:solidFill>
                <a:latin typeface="lobster"/>
              </a:rPr>
              <a:t>mejores seres humanos.</a:t>
            </a:r>
            <a:endParaRPr lang="es-PA" dirty="0">
              <a:effectLst/>
            </a:endParaRPr>
          </a:p>
        </p:txBody>
      </p:sp>
    </p:spTree>
    <p:extLst>
      <p:ext uri="{BB962C8B-B14F-4D97-AF65-F5344CB8AC3E}">
        <p14:creationId xmlns:p14="http://schemas.microsoft.com/office/powerpoint/2010/main" val="20608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Como la Inteligencia Emocional ayuda</a:t>
            </a:r>
            <a:endParaRPr lang="es-PA" dirty="0"/>
          </a:p>
        </p:txBody>
      </p:sp>
      <p:sp>
        <p:nvSpPr>
          <p:cNvPr id="3" name="2 Marcador de contenido"/>
          <p:cNvSpPr>
            <a:spLocks noGrp="1"/>
          </p:cNvSpPr>
          <p:nvPr>
            <p:ph idx="1"/>
          </p:nvPr>
        </p:nvSpPr>
        <p:spPr/>
        <p:txBody>
          <a:bodyPr/>
          <a:lstStyle/>
          <a:p>
            <a:r>
              <a:rPr lang="es-PA" dirty="0" smtClean="0"/>
              <a:t>Reconocer las emociones que nos surgen</a:t>
            </a:r>
          </a:p>
          <a:p>
            <a:r>
              <a:rPr lang="es-PA" dirty="0" smtClean="0"/>
              <a:t>Balancear como las expresamos</a:t>
            </a:r>
          </a:p>
          <a:p>
            <a:r>
              <a:rPr lang="es-PA" dirty="0" smtClean="0"/>
              <a:t>Comprender las cosas que nos motivan y nos impulsan</a:t>
            </a:r>
          </a:p>
          <a:p>
            <a:r>
              <a:rPr lang="es-PA" dirty="0" smtClean="0"/>
              <a:t>Empatizarnos con las personas que nos rodean</a:t>
            </a:r>
          </a:p>
          <a:p>
            <a:r>
              <a:rPr lang="es-PA" dirty="0" smtClean="0"/>
              <a:t>Mejorar nuestro relacionamiento con otros</a:t>
            </a:r>
            <a:endParaRPr lang="es-PA" dirty="0"/>
          </a:p>
        </p:txBody>
      </p:sp>
    </p:spTree>
    <p:extLst>
      <p:ext uri="{BB962C8B-B14F-4D97-AF65-F5344CB8AC3E}">
        <p14:creationId xmlns:p14="http://schemas.microsoft.com/office/powerpoint/2010/main" val="105626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dirty="0" smtClean="0"/>
              <a:t>Consejos del día a día</a:t>
            </a:r>
            <a:endParaRPr lang="es-PA" dirty="0"/>
          </a:p>
        </p:txBody>
      </p:sp>
      <p:sp>
        <p:nvSpPr>
          <p:cNvPr id="3" name="2 Marcador de contenido"/>
          <p:cNvSpPr>
            <a:spLocks noGrp="1"/>
          </p:cNvSpPr>
          <p:nvPr>
            <p:ph idx="1"/>
          </p:nvPr>
        </p:nvSpPr>
        <p:spPr/>
        <p:txBody>
          <a:bodyPr>
            <a:normAutofit fontScale="70000" lnSpcReduction="20000"/>
          </a:bodyPr>
          <a:lstStyle/>
          <a:p>
            <a:endParaRPr lang="es-PA" dirty="0" smtClean="0"/>
          </a:p>
          <a:p>
            <a:r>
              <a:rPr lang="es-PA" dirty="0" smtClean="0"/>
              <a:t>Comparte </a:t>
            </a:r>
            <a:r>
              <a:rPr lang="es-PA" dirty="0"/>
              <a:t>lo que te apasiona con quienes te </a:t>
            </a:r>
            <a:r>
              <a:rPr lang="es-PA" dirty="0" smtClean="0"/>
              <a:t>rodean, </a:t>
            </a:r>
            <a:r>
              <a:rPr lang="es-PA" dirty="0"/>
              <a:t>ayudándoles a descubrir sus propias pasiones</a:t>
            </a:r>
            <a:r>
              <a:rPr lang="es-PA" dirty="0" smtClean="0"/>
              <a:t>.</a:t>
            </a:r>
          </a:p>
          <a:p>
            <a:endParaRPr lang="es-PA" dirty="0" smtClean="0"/>
          </a:p>
          <a:p>
            <a:r>
              <a:rPr lang="es-PA" dirty="0" smtClean="0"/>
              <a:t>Deja </a:t>
            </a:r>
            <a:r>
              <a:rPr lang="es-PA" dirty="0"/>
              <a:t>de lado </a:t>
            </a:r>
            <a:r>
              <a:rPr lang="es-PA" dirty="0" smtClean="0"/>
              <a:t>inseguridades </a:t>
            </a:r>
            <a:r>
              <a:rPr lang="es-PA" dirty="0"/>
              <a:t>y concentrándote en </a:t>
            </a:r>
            <a:r>
              <a:rPr lang="es-PA" dirty="0" smtClean="0"/>
              <a:t>fortalezas</a:t>
            </a:r>
            <a:r>
              <a:rPr lang="es-PA" dirty="0"/>
              <a:t>. </a:t>
            </a:r>
            <a:endParaRPr lang="es-PA" dirty="0" smtClean="0"/>
          </a:p>
          <a:p>
            <a:endParaRPr lang="es-PA" dirty="0" smtClean="0"/>
          </a:p>
          <a:p>
            <a:r>
              <a:rPr lang="es-PA" dirty="0" smtClean="0"/>
              <a:t>Se </a:t>
            </a:r>
            <a:r>
              <a:rPr lang="es-PA" dirty="0"/>
              <a:t>diligente y comprometido. Inspira a otros ayudándolos a involucrarse en una causa común</a:t>
            </a:r>
            <a:r>
              <a:rPr lang="es-PA" dirty="0" smtClean="0"/>
              <a:t>.</a:t>
            </a:r>
          </a:p>
          <a:p>
            <a:endParaRPr lang="es-PA" dirty="0" smtClean="0"/>
          </a:p>
          <a:p>
            <a:r>
              <a:rPr lang="es-PA" dirty="0" smtClean="0"/>
              <a:t>Aprende </a:t>
            </a:r>
            <a:r>
              <a:rPr lang="es-PA" dirty="0"/>
              <a:t>a crear y contar historias llenas de sentido y emoción. </a:t>
            </a:r>
            <a:endParaRPr lang="es-PA" dirty="0" smtClean="0"/>
          </a:p>
          <a:p>
            <a:endParaRPr lang="es-PA" dirty="0" smtClean="0"/>
          </a:p>
          <a:p>
            <a:r>
              <a:rPr lang="es-PA" dirty="0" smtClean="0"/>
              <a:t>Concentra </a:t>
            </a:r>
            <a:r>
              <a:rPr lang="es-PA" dirty="0"/>
              <a:t>toda tu energía y atención en la persona que tienes al frente</a:t>
            </a:r>
            <a:r>
              <a:rPr lang="es-PA" dirty="0" smtClean="0"/>
              <a:t>.</a:t>
            </a:r>
            <a:endParaRPr lang="es-PA" dirty="0"/>
          </a:p>
          <a:p>
            <a:endParaRPr lang="es-PA" dirty="0"/>
          </a:p>
          <a:p>
            <a:endParaRPr lang="es-PA" i="1" dirty="0"/>
          </a:p>
          <a:p>
            <a:endParaRPr lang="es-PA" dirty="0"/>
          </a:p>
        </p:txBody>
      </p:sp>
    </p:spTree>
    <p:extLst>
      <p:ext uri="{BB962C8B-B14F-4D97-AF65-F5344CB8AC3E}">
        <p14:creationId xmlns:p14="http://schemas.microsoft.com/office/powerpoint/2010/main" val="17162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Preguntas del segmento</a:t>
            </a:r>
            <a:endParaRPr lang="es-PA" dirty="0"/>
          </a:p>
        </p:txBody>
      </p:sp>
      <p:sp>
        <p:nvSpPr>
          <p:cNvPr id="3" name="2 Marcador de contenido"/>
          <p:cNvSpPr>
            <a:spLocks noGrp="1"/>
          </p:cNvSpPr>
          <p:nvPr>
            <p:ph idx="1"/>
          </p:nvPr>
        </p:nvSpPr>
        <p:spPr/>
        <p:txBody>
          <a:bodyPr>
            <a:normAutofit fontScale="77500" lnSpcReduction="20000"/>
          </a:bodyPr>
          <a:lstStyle/>
          <a:p>
            <a:r>
              <a:rPr lang="es-PA" dirty="0" smtClean="0"/>
              <a:t>Lo que importa no es solo lo que decimos, sino el sentimiento que generamos cuando lo decimos. Nuestro cuerpo cambia el mensaje que transmitimos</a:t>
            </a:r>
          </a:p>
          <a:p>
            <a:endParaRPr lang="es-PA" dirty="0"/>
          </a:p>
          <a:p>
            <a:r>
              <a:rPr lang="es-PA" dirty="0" smtClean="0"/>
              <a:t>La gente no se conecta con cosas superficiales, conócete para poder conectarte con los demás, experimenta</a:t>
            </a:r>
          </a:p>
          <a:p>
            <a:endParaRPr lang="es-PA" dirty="0"/>
          </a:p>
          <a:p>
            <a:r>
              <a:rPr lang="es-PA" dirty="0" smtClean="0"/>
              <a:t>Comercial IKEA navidad 2018</a:t>
            </a:r>
          </a:p>
          <a:p>
            <a:endParaRPr lang="es-PA" dirty="0"/>
          </a:p>
          <a:p>
            <a:r>
              <a:rPr lang="es-PA" dirty="0" smtClean="0"/>
              <a:t>El desarrollo de las cualidades carismáticas es un camino de autoconocimiento constante. Si queremos ser carismáticos, tenemos que conocernos a profundidad</a:t>
            </a:r>
            <a:endParaRPr lang="es-PA" dirty="0"/>
          </a:p>
        </p:txBody>
      </p:sp>
    </p:spTree>
    <p:extLst>
      <p:ext uri="{BB962C8B-B14F-4D97-AF65-F5344CB8AC3E}">
        <p14:creationId xmlns:p14="http://schemas.microsoft.com/office/powerpoint/2010/main" val="39639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06" y="1196752"/>
            <a:ext cx="7174194" cy="4038377"/>
          </a:xfrm>
          <a:prstGeom prst="rect">
            <a:avLst/>
          </a:prstGeom>
        </p:spPr>
      </p:pic>
    </p:spTree>
    <p:extLst>
      <p:ext uri="{BB962C8B-B14F-4D97-AF65-F5344CB8AC3E}">
        <p14:creationId xmlns:p14="http://schemas.microsoft.com/office/powerpoint/2010/main" val="18636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A" dirty="0"/>
              <a:t>El poder de reconocer las emociones.</a:t>
            </a:r>
          </a:p>
        </p:txBody>
      </p:sp>
      <p:sp>
        <p:nvSpPr>
          <p:cNvPr id="3" name="2 Subtítulo"/>
          <p:cNvSpPr>
            <a:spLocks noGrp="1"/>
          </p:cNvSpPr>
          <p:nvPr>
            <p:ph type="subTitle" idx="1"/>
          </p:nvPr>
        </p:nvSpPr>
        <p:spPr/>
        <p:txBody>
          <a:bodyPr/>
          <a:lstStyle/>
          <a:p>
            <a:r>
              <a:rPr lang="es-PA" dirty="0"/>
              <a:t>El primer paso para el desarrollo de la inteligencia emocional.</a:t>
            </a:r>
          </a:p>
        </p:txBody>
      </p:sp>
    </p:spTree>
    <p:extLst>
      <p:ext uri="{BB962C8B-B14F-4D97-AF65-F5344CB8AC3E}">
        <p14:creationId xmlns:p14="http://schemas.microsoft.com/office/powerpoint/2010/main" val="380782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2780928"/>
            <a:ext cx="216024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s-PA" sz="2400" dirty="0" smtClean="0"/>
          </a:p>
          <a:p>
            <a:r>
              <a:rPr lang="es-PA" sz="2400" dirty="0" smtClean="0"/>
              <a:t>Autoconciencia</a:t>
            </a:r>
          </a:p>
          <a:p>
            <a:endParaRPr lang="es-PA" sz="2400" dirty="0"/>
          </a:p>
        </p:txBody>
      </p:sp>
      <p:sp>
        <p:nvSpPr>
          <p:cNvPr id="3" name="2 CuadroTexto"/>
          <p:cNvSpPr txBox="1"/>
          <p:nvPr/>
        </p:nvSpPr>
        <p:spPr>
          <a:xfrm>
            <a:off x="3635896" y="1124744"/>
            <a:ext cx="172819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s-PA"/>
            </a:defPPr>
            <a:lvl1pP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PA" dirty="0"/>
              <a:t>Conciencia Social</a:t>
            </a:r>
          </a:p>
        </p:txBody>
      </p:sp>
      <p:sp>
        <p:nvSpPr>
          <p:cNvPr id="4" name="3 CuadroTexto"/>
          <p:cNvSpPr txBox="1"/>
          <p:nvPr/>
        </p:nvSpPr>
        <p:spPr>
          <a:xfrm>
            <a:off x="3635896" y="4571836"/>
            <a:ext cx="172819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s-PA"/>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PA" dirty="0" smtClean="0"/>
          </a:p>
          <a:p>
            <a:r>
              <a:rPr lang="es-PA" dirty="0" smtClean="0"/>
              <a:t>Autogestión</a:t>
            </a:r>
          </a:p>
          <a:p>
            <a:endParaRPr lang="es-PA" dirty="0"/>
          </a:p>
        </p:txBody>
      </p:sp>
      <p:sp>
        <p:nvSpPr>
          <p:cNvPr id="5" name="4 CuadroTexto"/>
          <p:cNvSpPr txBox="1"/>
          <p:nvPr/>
        </p:nvSpPr>
        <p:spPr>
          <a:xfrm>
            <a:off x="6372200" y="2786444"/>
            <a:ext cx="172819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s-PA"/>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PA" dirty="0"/>
              <a:t>Gestión de las relaciones</a:t>
            </a:r>
          </a:p>
        </p:txBody>
      </p:sp>
      <p:sp>
        <p:nvSpPr>
          <p:cNvPr id="6" name="5 Flecha doblada"/>
          <p:cNvSpPr/>
          <p:nvPr/>
        </p:nvSpPr>
        <p:spPr>
          <a:xfrm>
            <a:off x="1547664" y="1268760"/>
            <a:ext cx="1872208" cy="1368152"/>
          </a:xfrm>
          <a:prstGeom prst="bentArrow">
            <a:avLst>
              <a:gd name="adj1" fmla="val 22772"/>
              <a:gd name="adj2" fmla="val 23886"/>
              <a:gd name="adj3" fmla="val 26114"/>
              <a:gd name="adj4" fmla="val 415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solidFill>
                <a:schemeClr val="tx1"/>
              </a:solidFill>
            </a:endParaRPr>
          </a:p>
        </p:txBody>
      </p:sp>
      <p:sp>
        <p:nvSpPr>
          <p:cNvPr id="7" name="6 Flecha doblada"/>
          <p:cNvSpPr/>
          <p:nvPr/>
        </p:nvSpPr>
        <p:spPr>
          <a:xfrm rot="5400000">
            <a:off x="5904148" y="944724"/>
            <a:ext cx="1368152" cy="2016224"/>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solidFill>
                <a:schemeClr val="tx1"/>
              </a:solidFill>
            </a:endParaRPr>
          </a:p>
        </p:txBody>
      </p:sp>
      <p:sp>
        <p:nvSpPr>
          <p:cNvPr id="8" name="7 Flecha doblada hacia arriba"/>
          <p:cNvSpPr/>
          <p:nvPr/>
        </p:nvSpPr>
        <p:spPr>
          <a:xfrm rot="5400000">
            <a:off x="1811661" y="3869061"/>
            <a:ext cx="1240157" cy="1768153"/>
          </a:xfrm>
          <a:prstGeom prst="bentUpArrow">
            <a:avLst>
              <a:gd name="adj1" fmla="val 30887"/>
              <a:gd name="adj2" fmla="val 25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9" name="8 Flecha doblada hacia arriba"/>
          <p:cNvSpPr/>
          <p:nvPr/>
        </p:nvSpPr>
        <p:spPr>
          <a:xfrm>
            <a:off x="5580112" y="4077072"/>
            <a:ext cx="2016224" cy="1239095"/>
          </a:xfrm>
          <a:prstGeom prst="bentUpArrow">
            <a:avLst>
              <a:gd name="adj1" fmla="val 33643"/>
              <a:gd name="adj2" fmla="val 29278"/>
              <a:gd name="adj3" fmla="val 282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2138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0"/>
            <a:ext cx="8229600" cy="3445843"/>
          </a:xfrm>
        </p:spPr>
        <p:txBody>
          <a:bodyPr>
            <a:normAutofit/>
          </a:bodyPr>
          <a:lstStyle/>
          <a:p>
            <a:endParaRPr lang="es-PA" dirty="0" smtClean="0"/>
          </a:p>
          <a:p>
            <a:r>
              <a:rPr lang="es-PA" dirty="0" smtClean="0"/>
              <a:t>Inteligencia intrapersonal</a:t>
            </a:r>
          </a:p>
          <a:p>
            <a:endParaRPr lang="es-PA" dirty="0"/>
          </a:p>
          <a:p>
            <a:r>
              <a:rPr lang="es-PA" dirty="0"/>
              <a:t>Inteligencia </a:t>
            </a:r>
            <a:r>
              <a:rPr lang="es-PA" dirty="0" smtClean="0"/>
              <a:t>interpersonal</a:t>
            </a:r>
            <a:endParaRPr lang="es-PA" dirty="0"/>
          </a:p>
        </p:txBody>
      </p:sp>
      <p:sp>
        <p:nvSpPr>
          <p:cNvPr id="4" name="1 Título"/>
          <p:cNvSpPr>
            <a:spLocks noGrp="1"/>
          </p:cNvSpPr>
          <p:nvPr>
            <p:ph type="title"/>
          </p:nvPr>
        </p:nvSpPr>
        <p:spPr>
          <a:xfrm>
            <a:off x="457200" y="274638"/>
            <a:ext cx="8229600" cy="1143000"/>
          </a:xfrm>
        </p:spPr>
        <p:txBody>
          <a:bodyPr>
            <a:normAutofit fontScale="90000"/>
          </a:bodyPr>
          <a:lstStyle/>
          <a:p>
            <a:pPr algn="ctr"/>
            <a:r>
              <a:rPr lang="es-PA" dirty="0" smtClean="0"/>
              <a:t>Podemos dividir inteligencia emocional en:</a:t>
            </a:r>
            <a:endParaRPr lang="es-PA" dirty="0"/>
          </a:p>
        </p:txBody>
      </p:sp>
      <p:pic>
        <p:nvPicPr>
          <p:cNvPr id="5" name="4 Audio">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640578507"/>
      </p:ext>
    </p:extLst>
  </p:cSld>
  <p:clrMapOvr>
    <a:masterClrMapping/>
  </p:clrMapOvr>
  <mc:AlternateContent xmlns:mc="http://schemas.openxmlformats.org/markup-compatibility/2006" xmlns:p14="http://schemas.microsoft.com/office/powerpoint/2010/main">
    <mc:Choice Requires="p14">
      <p:transition spd="med" p14:dur="700" advTm="103652">
        <p:fade/>
      </p:transition>
    </mc:Choice>
    <mc:Fallback xmlns="">
      <p:transition spd="med" advTm="1036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Etapas a seguir para desarrollar nuestra inteligencia emocional</a:t>
            </a:r>
            <a:endParaRPr lang="es-PA" dirty="0"/>
          </a:p>
        </p:txBody>
      </p:sp>
      <p:sp>
        <p:nvSpPr>
          <p:cNvPr id="3" name="2 Marcador de contenido"/>
          <p:cNvSpPr>
            <a:spLocks noGrp="1"/>
          </p:cNvSpPr>
          <p:nvPr>
            <p:ph idx="1"/>
          </p:nvPr>
        </p:nvSpPr>
        <p:spPr>
          <a:xfrm>
            <a:off x="457200" y="1711349"/>
            <a:ext cx="8229600" cy="4525963"/>
          </a:xfrm>
        </p:spPr>
        <p:txBody>
          <a:bodyPr>
            <a:normAutofit fontScale="92500" lnSpcReduction="20000"/>
          </a:bodyPr>
          <a:lstStyle/>
          <a:p>
            <a:r>
              <a:rPr lang="es-PA" dirty="0" smtClean="0"/>
              <a:t>Reconocer las emociones</a:t>
            </a:r>
          </a:p>
          <a:p>
            <a:endParaRPr lang="es-PA" dirty="0" smtClean="0"/>
          </a:p>
          <a:p>
            <a:r>
              <a:rPr lang="es-PA" dirty="0" smtClean="0"/>
              <a:t>Controlar las emociones</a:t>
            </a:r>
          </a:p>
          <a:p>
            <a:endParaRPr lang="es-PA" dirty="0" smtClean="0"/>
          </a:p>
          <a:p>
            <a:r>
              <a:rPr lang="es-PA" dirty="0" smtClean="0"/>
              <a:t>Reconocer los logros</a:t>
            </a:r>
          </a:p>
          <a:p>
            <a:endParaRPr lang="es-PA" dirty="0" smtClean="0"/>
          </a:p>
          <a:p>
            <a:r>
              <a:rPr lang="es-PA" dirty="0" smtClean="0"/>
              <a:t>Empatía</a:t>
            </a:r>
          </a:p>
          <a:p>
            <a:endParaRPr lang="es-PA" dirty="0" smtClean="0"/>
          </a:p>
          <a:p>
            <a:r>
              <a:rPr lang="es-PA" dirty="0" smtClean="0"/>
              <a:t>Mejorar el relacionamiento con los demás</a:t>
            </a:r>
            <a:endParaRPr lang="es-PA" dirty="0"/>
          </a:p>
        </p:txBody>
      </p:sp>
      <p:pic>
        <p:nvPicPr>
          <p:cNvPr id="14" name="13 Audio">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290905598"/>
      </p:ext>
    </p:extLst>
  </p:cSld>
  <p:clrMapOvr>
    <a:masterClrMapping/>
  </p:clrMapOvr>
  <mc:AlternateContent xmlns:mc="http://schemas.openxmlformats.org/markup-compatibility/2006" xmlns:p14="http://schemas.microsoft.com/office/powerpoint/2010/main">
    <mc:Choice Requires="p14">
      <p:transition spd="med" p14:dur="700" advTm="470097">
        <p:fade/>
      </p:transition>
    </mc:Choice>
    <mc:Fallback xmlns="">
      <p:transition spd="med" advTm="4700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1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¿Qué implica el reconocer nuestras emociones?</a:t>
            </a:r>
            <a:endParaRPr lang="es-PA" dirty="0"/>
          </a:p>
        </p:txBody>
      </p:sp>
      <p:sp>
        <p:nvSpPr>
          <p:cNvPr id="3" name="2 Marcador de contenido"/>
          <p:cNvSpPr>
            <a:spLocks noGrp="1"/>
          </p:cNvSpPr>
          <p:nvPr>
            <p:ph idx="1"/>
          </p:nvPr>
        </p:nvSpPr>
        <p:spPr/>
        <p:txBody>
          <a:bodyPr>
            <a:normAutofit lnSpcReduction="10000"/>
          </a:bodyPr>
          <a:lstStyle/>
          <a:p>
            <a:r>
              <a:rPr lang="es-ES" dirty="0" smtClean="0"/>
              <a:t>Significa </a:t>
            </a:r>
            <a:r>
              <a:rPr lang="es-ES" dirty="0"/>
              <a:t>estar </a:t>
            </a:r>
            <a:r>
              <a:rPr lang="es-ES" dirty="0" smtClean="0"/>
              <a:t>conscientes </a:t>
            </a:r>
            <a:r>
              <a:rPr lang="es-ES" dirty="0"/>
              <a:t>de nuestro estado de ánimo y nuestros pensamientos acerca de ese estado de </a:t>
            </a:r>
            <a:r>
              <a:rPr lang="es-ES" dirty="0" smtClean="0"/>
              <a:t>ánimo</a:t>
            </a:r>
          </a:p>
          <a:p>
            <a:endParaRPr lang="es-PA" dirty="0" smtClean="0"/>
          </a:p>
          <a:p>
            <a:r>
              <a:rPr lang="es-PA" dirty="0" smtClean="0"/>
              <a:t>Saber por qué mi cuerpo está actuando de esa forma cuando tenemos estos sentimientos</a:t>
            </a:r>
          </a:p>
          <a:p>
            <a:endParaRPr lang="es-PA" dirty="0" smtClean="0"/>
          </a:p>
          <a:p>
            <a:r>
              <a:rPr lang="es-PA" dirty="0" smtClean="0"/>
              <a:t>No </a:t>
            </a:r>
            <a:r>
              <a:rPr lang="es-PA" dirty="0"/>
              <a:t>significa que tengamos un dominio sobre ellas</a:t>
            </a:r>
          </a:p>
        </p:txBody>
      </p:sp>
    </p:spTree>
    <p:extLst>
      <p:ext uri="{BB962C8B-B14F-4D97-AF65-F5344CB8AC3E}">
        <p14:creationId xmlns:p14="http://schemas.microsoft.com/office/powerpoint/2010/main" val="31157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Ejercicio</a:t>
            </a:r>
            <a:endParaRPr lang="es-PA"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964166"/>
            <a:ext cx="5832648" cy="4841098"/>
          </a:xfrm>
          <a:prstGeom prst="rect">
            <a:avLst/>
          </a:prstGeom>
        </p:spPr>
      </p:pic>
    </p:spTree>
    <p:extLst>
      <p:ext uri="{BB962C8B-B14F-4D97-AF65-F5344CB8AC3E}">
        <p14:creationId xmlns:p14="http://schemas.microsoft.com/office/powerpoint/2010/main" val="279872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0648"/>
            <a:ext cx="6840760" cy="6368983"/>
          </a:xfrm>
          <a:prstGeom prst="rect">
            <a:avLst/>
          </a:prstGeom>
        </p:spPr>
      </p:pic>
    </p:spTree>
    <p:extLst>
      <p:ext uri="{BB962C8B-B14F-4D97-AF65-F5344CB8AC3E}">
        <p14:creationId xmlns:p14="http://schemas.microsoft.com/office/powerpoint/2010/main" val="9398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903" y="908720"/>
            <a:ext cx="6820191" cy="4896543"/>
          </a:xfrm>
          <a:prstGeom prst="rect">
            <a:avLst/>
          </a:prstGeom>
        </p:spPr>
      </p:pic>
      <p:sp>
        <p:nvSpPr>
          <p:cNvPr id="4" name="3 Rectángulo"/>
          <p:cNvSpPr/>
          <p:nvPr/>
        </p:nvSpPr>
        <p:spPr>
          <a:xfrm>
            <a:off x="1161903" y="5499855"/>
            <a:ext cx="682019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8876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863" y="1055132"/>
            <a:ext cx="7123545" cy="4390092"/>
          </a:xfrm>
          <a:prstGeom prst="rect">
            <a:avLst/>
          </a:prstGeom>
        </p:spPr>
      </p:pic>
    </p:spTree>
    <p:extLst>
      <p:ext uri="{BB962C8B-B14F-4D97-AF65-F5344CB8AC3E}">
        <p14:creationId xmlns:p14="http://schemas.microsoft.com/office/powerpoint/2010/main" val="8876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821944"/>
            <a:ext cx="6840760" cy="4911312"/>
          </a:xfrm>
          <a:prstGeom prst="rect">
            <a:avLst/>
          </a:prstGeom>
        </p:spPr>
      </p:pic>
      <p:sp>
        <p:nvSpPr>
          <p:cNvPr id="5" name="4 Rectángulo"/>
          <p:cNvSpPr/>
          <p:nvPr/>
        </p:nvSpPr>
        <p:spPr>
          <a:xfrm>
            <a:off x="1115616" y="5373216"/>
            <a:ext cx="682019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8876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865" y="620688"/>
            <a:ext cx="7009519" cy="5112568"/>
          </a:xfrm>
          <a:prstGeom prst="rect">
            <a:avLst/>
          </a:prstGeom>
        </p:spPr>
      </p:pic>
      <p:sp>
        <p:nvSpPr>
          <p:cNvPr id="3" name="2 Rectángulo"/>
          <p:cNvSpPr/>
          <p:nvPr/>
        </p:nvSpPr>
        <p:spPr>
          <a:xfrm>
            <a:off x="992169" y="5229200"/>
            <a:ext cx="7036215"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69908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74" y="1233780"/>
            <a:ext cx="7871374" cy="3779396"/>
          </a:xfrm>
          <a:prstGeom prst="rect">
            <a:avLst/>
          </a:prstGeom>
        </p:spPr>
      </p:pic>
    </p:spTree>
    <p:extLst>
      <p:ext uri="{BB962C8B-B14F-4D97-AF65-F5344CB8AC3E}">
        <p14:creationId xmlns:p14="http://schemas.microsoft.com/office/powerpoint/2010/main" val="8876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04664"/>
            <a:ext cx="5817283" cy="5805264"/>
          </a:xfrm>
          <a:prstGeom prst="rect">
            <a:avLst/>
          </a:prstGeom>
        </p:spPr>
      </p:pic>
    </p:spTree>
    <p:extLst>
      <p:ext uri="{BB962C8B-B14F-4D97-AF65-F5344CB8AC3E}">
        <p14:creationId xmlns:p14="http://schemas.microsoft.com/office/powerpoint/2010/main" val="7217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88640"/>
            <a:ext cx="6408712" cy="6408712"/>
          </a:xfrm>
          <a:prstGeom prst="rect">
            <a:avLst/>
          </a:prstGeom>
        </p:spPr>
      </p:pic>
      <p:sp>
        <p:nvSpPr>
          <p:cNvPr id="3" name="2 Anillo"/>
          <p:cNvSpPr/>
          <p:nvPr/>
        </p:nvSpPr>
        <p:spPr>
          <a:xfrm>
            <a:off x="1475656" y="260648"/>
            <a:ext cx="6264696" cy="6264696"/>
          </a:xfrm>
          <a:prstGeom prst="donut">
            <a:avLst>
              <a:gd name="adj" fmla="val 178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solidFill>
                <a:schemeClr val="tx1"/>
              </a:solidFill>
            </a:endParaRPr>
          </a:p>
        </p:txBody>
      </p:sp>
      <p:sp>
        <p:nvSpPr>
          <p:cNvPr id="7" name="6 Anillo"/>
          <p:cNvSpPr/>
          <p:nvPr/>
        </p:nvSpPr>
        <p:spPr>
          <a:xfrm>
            <a:off x="1475656" y="260648"/>
            <a:ext cx="6264696" cy="6264696"/>
          </a:xfrm>
          <a:prstGeom prst="donut">
            <a:avLst>
              <a:gd name="adj" fmla="val 357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solidFill>
                <a:schemeClr val="tx1"/>
              </a:solidFill>
            </a:endParaRPr>
          </a:p>
        </p:txBody>
      </p:sp>
      <p:sp>
        <p:nvSpPr>
          <p:cNvPr id="4" name="3 Rectángulo"/>
          <p:cNvSpPr/>
          <p:nvPr/>
        </p:nvSpPr>
        <p:spPr>
          <a:xfrm>
            <a:off x="6876256" y="5517232"/>
            <a:ext cx="57606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04116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8712968" cy="6480720"/>
          </a:xfrm>
          <a:prstGeom prst="rect">
            <a:avLst/>
          </a:prstGeom>
        </p:spPr>
      </p:pic>
      <p:sp>
        <p:nvSpPr>
          <p:cNvPr id="3" name="2 CuadroTexto"/>
          <p:cNvSpPr txBox="1"/>
          <p:nvPr/>
        </p:nvSpPr>
        <p:spPr>
          <a:xfrm>
            <a:off x="791580" y="2996952"/>
            <a:ext cx="12241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Felicidad</a:t>
            </a:r>
            <a:endParaRPr lang="es-PA" dirty="0"/>
          </a:p>
        </p:txBody>
      </p:sp>
      <p:sp>
        <p:nvSpPr>
          <p:cNvPr id="4" name="3 CuadroTexto"/>
          <p:cNvSpPr txBox="1"/>
          <p:nvPr/>
        </p:nvSpPr>
        <p:spPr>
          <a:xfrm>
            <a:off x="2987824" y="2996952"/>
            <a:ext cx="12241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Depresión</a:t>
            </a:r>
          </a:p>
        </p:txBody>
      </p:sp>
      <p:sp>
        <p:nvSpPr>
          <p:cNvPr id="5" name="4 CuadroTexto"/>
          <p:cNvSpPr txBox="1"/>
          <p:nvPr/>
        </p:nvSpPr>
        <p:spPr>
          <a:xfrm>
            <a:off x="5220072" y="2996952"/>
            <a:ext cx="12241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Esperanza</a:t>
            </a:r>
            <a:endParaRPr lang="es-PA" dirty="0"/>
          </a:p>
        </p:txBody>
      </p:sp>
      <p:sp>
        <p:nvSpPr>
          <p:cNvPr id="6" name="5 CuadroTexto"/>
          <p:cNvSpPr txBox="1"/>
          <p:nvPr/>
        </p:nvSpPr>
        <p:spPr>
          <a:xfrm>
            <a:off x="7308304" y="2996952"/>
            <a:ext cx="12241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Pasión</a:t>
            </a:r>
            <a:endParaRPr lang="es-PA" dirty="0"/>
          </a:p>
        </p:txBody>
      </p:sp>
      <p:sp>
        <p:nvSpPr>
          <p:cNvPr id="7" name="6 CuadroTexto"/>
          <p:cNvSpPr txBox="1"/>
          <p:nvPr/>
        </p:nvSpPr>
        <p:spPr>
          <a:xfrm>
            <a:off x="611560" y="6228020"/>
            <a:ext cx="15841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Paz Interior</a:t>
            </a:r>
            <a:endParaRPr lang="es-PA" dirty="0"/>
          </a:p>
        </p:txBody>
      </p:sp>
      <p:sp>
        <p:nvSpPr>
          <p:cNvPr id="8" name="7 CuadroTexto"/>
          <p:cNvSpPr txBox="1"/>
          <p:nvPr/>
        </p:nvSpPr>
        <p:spPr>
          <a:xfrm>
            <a:off x="2987824" y="6243880"/>
            <a:ext cx="12241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Miedo</a:t>
            </a:r>
            <a:endParaRPr lang="es-PA" dirty="0"/>
          </a:p>
        </p:txBody>
      </p:sp>
      <p:sp>
        <p:nvSpPr>
          <p:cNvPr id="9" name="8 CuadroTexto"/>
          <p:cNvSpPr txBox="1"/>
          <p:nvPr/>
        </p:nvSpPr>
        <p:spPr>
          <a:xfrm>
            <a:off x="5220072" y="6244500"/>
            <a:ext cx="12241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Magia</a:t>
            </a:r>
            <a:endParaRPr lang="es-PA" dirty="0"/>
          </a:p>
        </p:txBody>
      </p:sp>
      <p:sp>
        <p:nvSpPr>
          <p:cNvPr id="10" name="9 CuadroTexto"/>
          <p:cNvSpPr txBox="1"/>
          <p:nvPr/>
        </p:nvSpPr>
        <p:spPr>
          <a:xfrm>
            <a:off x="7128284" y="6228020"/>
            <a:ext cx="15841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Abandono</a:t>
            </a:r>
            <a:endParaRPr lang="es-PA" dirty="0"/>
          </a:p>
        </p:txBody>
      </p:sp>
    </p:spTree>
    <p:extLst>
      <p:ext uri="{BB962C8B-B14F-4D97-AF65-F5344CB8AC3E}">
        <p14:creationId xmlns:p14="http://schemas.microsoft.com/office/powerpoint/2010/main" val="33015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Su importancia en el cada día</a:t>
            </a:r>
            <a:endParaRPr lang="es-PA" dirty="0"/>
          </a:p>
        </p:txBody>
      </p:sp>
      <p:sp>
        <p:nvSpPr>
          <p:cNvPr id="3" name="2 Marcador de contenido"/>
          <p:cNvSpPr>
            <a:spLocks noGrp="1"/>
          </p:cNvSpPr>
          <p:nvPr>
            <p:ph idx="1"/>
          </p:nvPr>
        </p:nvSpPr>
        <p:spPr/>
        <p:txBody>
          <a:bodyPr>
            <a:normAutofit fontScale="92500"/>
          </a:bodyPr>
          <a:lstStyle/>
          <a:p>
            <a:r>
              <a:rPr lang="es-PA" dirty="0" smtClean="0"/>
              <a:t>Mejorar nuestras relaciones con los demás</a:t>
            </a:r>
          </a:p>
          <a:p>
            <a:endParaRPr lang="es-PA" dirty="0" smtClean="0"/>
          </a:p>
          <a:p>
            <a:r>
              <a:rPr lang="es-PA" dirty="0" smtClean="0"/>
              <a:t>Comprendemos mejor las cosas que nos afectan</a:t>
            </a:r>
          </a:p>
          <a:p>
            <a:endParaRPr lang="es-PA" dirty="0" smtClean="0"/>
          </a:p>
          <a:p>
            <a:r>
              <a:rPr lang="es-PA" dirty="0" smtClean="0"/>
              <a:t>Podemos poner palabras a como nos sentimos</a:t>
            </a:r>
          </a:p>
          <a:p>
            <a:endParaRPr lang="es-PA" dirty="0"/>
          </a:p>
          <a:p>
            <a:r>
              <a:rPr lang="es-PA" dirty="0" smtClean="0"/>
              <a:t>Mejora nuestra eficiencia, motivación y energía (canalización)</a:t>
            </a:r>
          </a:p>
          <a:p>
            <a:endParaRPr lang="es-PA" dirty="0"/>
          </a:p>
        </p:txBody>
      </p:sp>
    </p:spTree>
    <p:extLst>
      <p:ext uri="{BB962C8B-B14F-4D97-AF65-F5344CB8AC3E}">
        <p14:creationId xmlns:p14="http://schemas.microsoft.com/office/powerpoint/2010/main" val="319586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Cómo nos afecta el no reconocer nuestras emociones</a:t>
            </a:r>
            <a:endParaRPr lang="es-PA" dirty="0"/>
          </a:p>
        </p:txBody>
      </p:sp>
      <p:sp>
        <p:nvSpPr>
          <p:cNvPr id="3" name="2 Marcador de contenido"/>
          <p:cNvSpPr>
            <a:spLocks noGrp="1"/>
          </p:cNvSpPr>
          <p:nvPr>
            <p:ph idx="1"/>
          </p:nvPr>
        </p:nvSpPr>
        <p:spPr/>
        <p:txBody>
          <a:bodyPr/>
          <a:lstStyle/>
          <a:p>
            <a:r>
              <a:rPr lang="es-PA" dirty="0" smtClean="0"/>
              <a:t>Problemas para interactuar con otros</a:t>
            </a:r>
          </a:p>
          <a:p>
            <a:r>
              <a:rPr lang="es-PA" dirty="0" smtClean="0"/>
              <a:t>Falta de reconocimiento de por qué nos sentimos mal</a:t>
            </a:r>
          </a:p>
          <a:p>
            <a:r>
              <a:rPr lang="es-PA" dirty="0" smtClean="0"/>
              <a:t>Los sentimientos pueden tomar control sobre como actuamos y las cosas que decimos</a:t>
            </a:r>
          </a:p>
          <a:p>
            <a:r>
              <a:rPr lang="es-PA" dirty="0"/>
              <a:t>Bajos niveles de </a:t>
            </a:r>
            <a:r>
              <a:rPr lang="es-PA" dirty="0" smtClean="0"/>
              <a:t>motivación</a:t>
            </a:r>
          </a:p>
          <a:p>
            <a:r>
              <a:rPr lang="es-PA" dirty="0" smtClean="0"/>
              <a:t>Mal manejo del estrés</a:t>
            </a:r>
          </a:p>
          <a:p>
            <a:r>
              <a:rPr lang="es-PA" dirty="0" smtClean="0"/>
              <a:t>Afectamos a personas sin querer</a:t>
            </a:r>
            <a:endParaRPr lang="es-PA" dirty="0"/>
          </a:p>
          <a:p>
            <a:endParaRPr lang="es-PA" dirty="0"/>
          </a:p>
        </p:txBody>
      </p:sp>
    </p:spTree>
    <p:extLst>
      <p:ext uri="{BB962C8B-B14F-4D97-AF65-F5344CB8AC3E}">
        <p14:creationId xmlns:p14="http://schemas.microsoft.com/office/powerpoint/2010/main" val="407073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La importancia de un ambiente enriquecedor</a:t>
            </a:r>
            <a:endParaRPr lang="es-PA"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628800"/>
            <a:ext cx="7344816" cy="3892752"/>
          </a:xfrm>
          <a:prstGeom prst="rect">
            <a:avLst/>
          </a:prstGeom>
        </p:spPr>
      </p:pic>
    </p:spTree>
    <p:extLst>
      <p:ext uri="{BB962C8B-B14F-4D97-AF65-F5344CB8AC3E}">
        <p14:creationId xmlns:p14="http://schemas.microsoft.com/office/powerpoint/2010/main" val="149070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Los sentimientos más peligrosos que dominan hoy en día</a:t>
            </a:r>
            <a:endParaRPr lang="es-PA" dirty="0"/>
          </a:p>
        </p:txBody>
      </p:sp>
      <p:sp>
        <p:nvSpPr>
          <p:cNvPr id="3" name="2 Marcador de contenido"/>
          <p:cNvSpPr>
            <a:spLocks noGrp="1"/>
          </p:cNvSpPr>
          <p:nvPr>
            <p:ph idx="1"/>
          </p:nvPr>
        </p:nvSpPr>
        <p:spPr/>
        <p:txBody>
          <a:bodyPr/>
          <a:lstStyle/>
          <a:p>
            <a:endParaRPr lang="es-PA" dirty="0" smtClean="0"/>
          </a:p>
          <a:p>
            <a:r>
              <a:rPr lang="es-PA" dirty="0" smtClean="0"/>
              <a:t>Ira</a:t>
            </a:r>
          </a:p>
          <a:p>
            <a:endParaRPr lang="es-PA" dirty="0"/>
          </a:p>
          <a:p>
            <a:r>
              <a:rPr lang="es-PA" dirty="0" smtClean="0"/>
              <a:t>Ansiedad</a:t>
            </a:r>
          </a:p>
          <a:p>
            <a:endParaRPr lang="es-PA" dirty="0"/>
          </a:p>
          <a:p>
            <a:r>
              <a:rPr lang="es-PA" dirty="0" smtClean="0"/>
              <a:t>Depresión</a:t>
            </a:r>
            <a:endParaRPr lang="es-PA" dirty="0"/>
          </a:p>
        </p:txBody>
      </p:sp>
    </p:spTree>
    <p:extLst>
      <p:ext uri="{BB962C8B-B14F-4D97-AF65-F5344CB8AC3E}">
        <p14:creationId xmlns:p14="http://schemas.microsoft.com/office/powerpoint/2010/main" val="170768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84" y="260648"/>
            <a:ext cx="6300976" cy="6264971"/>
          </a:xfrm>
          <a:prstGeom prst="rect">
            <a:avLst/>
          </a:prstGeom>
        </p:spPr>
      </p:pic>
      <p:sp>
        <p:nvSpPr>
          <p:cNvPr id="3" name="2 CuadroTexto"/>
          <p:cNvSpPr txBox="1"/>
          <p:nvPr/>
        </p:nvSpPr>
        <p:spPr>
          <a:xfrm>
            <a:off x="1547664" y="323364"/>
            <a:ext cx="619268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A" dirty="0" smtClean="0"/>
              <a:t>Decisiones tomadas enojados no pueden ser deshechas</a:t>
            </a:r>
            <a:endParaRPr lang="es-PA" dirty="0"/>
          </a:p>
        </p:txBody>
      </p:sp>
    </p:spTree>
    <p:extLst>
      <p:ext uri="{BB962C8B-B14F-4D97-AF65-F5344CB8AC3E}">
        <p14:creationId xmlns:p14="http://schemas.microsoft.com/office/powerpoint/2010/main" val="37387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Las emociones principales importantes para reflexionar</a:t>
            </a:r>
            <a:endParaRPr lang="es-PA" dirty="0"/>
          </a:p>
        </p:txBody>
      </p:sp>
      <p:sp>
        <p:nvSpPr>
          <p:cNvPr id="3" name="2 Marcador de contenido"/>
          <p:cNvSpPr>
            <a:spLocks noGrp="1"/>
          </p:cNvSpPr>
          <p:nvPr>
            <p:ph idx="1"/>
          </p:nvPr>
        </p:nvSpPr>
        <p:spPr>
          <a:xfrm>
            <a:off x="683568" y="1484784"/>
            <a:ext cx="8229600" cy="4525963"/>
          </a:xfrm>
        </p:spPr>
        <p:txBody>
          <a:bodyPr>
            <a:normAutofit fontScale="92500" lnSpcReduction="10000"/>
          </a:bodyPr>
          <a:lstStyle/>
          <a:p>
            <a:pPr>
              <a:lnSpc>
                <a:spcPct val="150000"/>
              </a:lnSpc>
            </a:pPr>
            <a:r>
              <a:rPr lang="es-PA" sz="2400" dirty="0" smtClean="0"/>
              <a:t>Enojo / Ira / Enfado</a:t>
            </a:r>
          </a:p>
          <a:p>
            <a:pPr>
              <a:lnSpc>
                <a:spcPct val="150000"/>
              </a:lnSpc>
            </a:pPr>
            <a:r>
              <a:rPr lang="es-PA" sz="2400" dirty="0" smtClean="0"/>
              <a:t>Tristeza / Depresión / Melancolía</a:t>
            </a:r>
          </a:p>
          <a:p>
            <a:pPr>
              <a:lnSpc>
                <a:spcPct val="150000"/>
              </a:lnSpc>
            </a:pPr>
            <a:r>
              <a:rPr lang="es-PA" sz="2400" dirty="0" smtClean="0"/>
              <a:t>Miedo / Ansiedad / Nerviosismo</a:t>
            </a:r>
          </a:p>
          <a:p>
            <a:pPr>
              <a:lnSpc>
                <a:spcPct val="150000"/>
              </a:lnSpc>
            </a:pPr>
            <a:r>
              <a:rPr lang="es-PA" sz="2400" dirty="0" smtClean="0"/>
              <a:t>Disfrute / Alegría / Euforia / Satisfacción</a:t>
            </a:r>
          </a:p>
          <a:p>
            <a:pPr>
              <a:lnSpc>
                <a:spcPct val="150000"/>
              </a:lnSpc>
            </a:pPr>
            <a:r>
              <a:rPr lang="es-PA" sz="2400" dirty="0" smtClean="0"/>
              <a:t>Amor / Devoción / Confianza / Amabilidad</a:t>
            </a:r>
          </a:p>
          <a:p>
            <a:pPr>
              <a:lnSpc>
                <a:spcPct val="150000"/>
              </a:lnSpc>
            </a:pPr>
            <a:r>
              <a:rPr lang="es-PA" sz="2400" dirty="0" smtClean="0"/>
              <a:t>Sorpresa / Shock / Asombro</a:t>
            </a:r>
          </a:p>
          <a:p>
            <a:pPr>
              <a:lnSpc>
                <a:spcPct val="150000"/>
              </a:lnSpc>
            </a:pPr>
            <a:r>
              <a:rPr lang="es-PA" sz="2400" dirty="0" smtClean="0"/>
              <a:t>Disgusto / Desprecio / Odio</a:t>
            </a:r>
          </a:p>
          <a:p>
            <a:pPr>
              <a:lnSpc>
                <a:spcPct val="150000"/>
              </a:lnSpc>
            </a:pPr>
            <a:r>
              <a:rPr lang="es-PA" sz="2400" dirty="0" smtClean="0"/>
              <a:t>Vergüenza / Culpa / Remordimiento</a:t>
            </a:r>
          </a:p>
          <a:p>
            <a:endParaRPr lang="es-PA" dirty="0"/>
          </a:p>
        </p:txBody>
      </p:sp>
      <p:sp>
        <p:nvSpPr>
          <p:cNvPr id="4" name="3 Placa"/>
          <p:cNvSpPr/>
          <p:nvPr/>
        </p:nvSpPr>
        <p:spPr>
          <a:xfrm>
            <a:off x="6732240" y="1052736"/>
            <a:ext cx="2016224" cy="1656184"/>
          </a:xfrm>
          <a:prstGeom prst="plaqu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smtClean="0"/>
              <a:t>Ejercicio Recomendado</a:t>
            </a:r>
            <a:endParaRPr lang="es-PA" dirty="0"/>
          </a:p>
        </p:txBody>
      </p:sp>
    </p:spTree>
    <p:extLst>
      <p:ext uri="{BB962C8B-B14F-4D97-AF65-F5344CB8AC3E}">
        <p14:creationId xmlns:p14="http://schemas.microsoft.com/office/powerpoint/2010/main" val="153977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Cosas que podemos hacer</a:t>
            </a:r>
            <a:endParaRPr lang="es-PA" dirty="0"/>
          </a:p>
        </p:txBody>
      </p:sp>
      <p:sp>
        <p:nvSpPr>
          <p:cNvPr id="3" name="2 Marcador de contenido"/>
          <p:cNvSpPr>
            <a:spLocks noGrp="1"/>
          </p:cNvSpPr>
          <p:nvPr>
            <p:ph idx="1"/>
          </p:nvPr>
        </p:nvSpPr>
        <p:spPr/>
        <p:txBody>
          <a:bodyPr>
            <a:normAutofit fontScale="85000" lnSpcReduction="10000"/>
          </a:bodyPr>
          <a:lstStyle/>
          <a:p>
            <a:r>
              <a:rPr lang="es-PA" dirty="0" smtClean="0"/>
              <a:t>Hacer el ejercicio sugerido en la diapositiva anterior</a:t>
            </a:r>
          </a:p>
          <a:p>
            <a:r>
              <a:rPr lang="es-PA" dirty="0" smtClean="0"/>
              <a:t>Tomar descansos periódicos  (idealmente cada 40 minutos)</a:t>
            </a:r>
          </a:p>
          <a:p>
            <a:r>
              <a:rPr lang="es-PA" dirty="0" smtClean="0"/>
              <a:t>Cuando nos sentimos abrumados, realizar ejercicios de respiración</a:t>
            </a:r>
          </a:p>
          <a:p>
            <a:r>
              <a:rPr lang="es-PA" dirty="0" smtClean="0"/>
              <a:t>Tomar pausas para reflexionar en sensaciones pasadas</a:t>
            </a:r>
          </a:p>
          <a:p>
            <a:r>
              <a:rPr lang="es-PA" dirty="0" smtClean="0"/>
              <a:t>Realizar meditación y ejercicios de </a:t>
            </a:r>
            <a:r>
              <a:rPr lang="es-PA" dirty="0" err="1" smtClean="0"/>
              <a:t>mindfulness</a:t>
            </a:r>
            <a:endParaRPr lang="es-PA" dirty="0" smtClean="0"/>
          </a:p>
          <a:p>
            <a:r>
              <a:rPr lang="es-PA" dirty="0" smtClean="0"/>
              <a:t>Usar herramientas de ayuda para el desarrollo de la inteligencia emocional</a:t>
            </a:r>
          </a:p>
          <a:p>
            <a:endParaRPr lang="es-PA" dirty="0"/>
          </a:p>
        </p:txBody>
      </p:sp>
    </p:spTree>
    <p:extLst>
      <p:ext uri="{BB962C8B-B14F-4D97-AF65-F5344CB8AC3E}">
        <p14:creationId xmlns:p14="http://schemas.microsoft.com/office/powerpoint/2010/main" val="41106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Preguntas del segmento</a:t>
            </a:r>
            <a:endParaRPr lang="es-PA" dirty="0"/>
          </a:p>
        </p:txBody>
      </p:sp>
      <p:sp>
        <p:nvSpPr>
          <p:cNvPr id="3" name="2 Marcador de contenido"/>
          <p:cNvSpPr>
            <a:spLocks noGrp="1"/>
          </p:cNvSpPr>
          <p:nvPr>
            <p:ph idx="1"/>
          </p:nvPr>
        </p:nvSpPr>
        <p:spPr/>
        <p:txBody>
          <a:bodyPr/>
          <a:lstStyle/>
          <a:p>
            <a:endParaRPr lang="es-PA" dirty="0" smtClean="0"/>
          </a:p>
          <a:p>
            <a:r>
              <a:rPr lang="es-PA" dirty="0" smtClean="0"/>
              <a:t>No podemos evitar como nos sentimos, pero </a:t>
            </a:r>
            <a:r>
              <a:rPr lang="es-PA" smtClean="0"/>
              <a:t>podemos decidir </a:t>
            </a:r>
            <a:r>
              <a:rPr lang="es-PA" dirty="0" smtClean="0"/>
              <a:t>como actuar sobre lo que sentimos</a:t>
            </a:r>
          </a:p>
          <a:p>
            <a:endParaRPr lang="es-PA" dirty="0"/>
          </a:p>
        </p:txBody>
      </p:sp>
    </p:spTree>
    <p:extLst>
      <p:ext uri="{BB962C8B-B14F-4D97-AF65-F5344CB8AC3E}">
        <p14:creationId xmlns:p14="http://schemas.microsoft.com/office/powerpoint/2010/main" val="308003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730385"/>
            <a:ext cx="2376264" cy="2365463"/>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752" y="600692"/>
            <a:ext cx="3588245" cy="2691184"/>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3645024"/>
            <a:ext cx="3785990" cy="2126464"/>
          </a:xfrm>
          <a:prstGeom prst="rect">
            <a:avLst/>
          </a:prstGeom>
        </p:spPr>
      </p:pic>
    </p:spTree>
    <p:extLst>
      <p:ext uri="{BB962C8B-B14F-4D97-AF65-F5344CB8AC3E}">
        <p14:creationId xmlns:p14="http://schemas.microsoft.com/office/powerpoint/2010/main" val="206125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3068960"/>
            <a:ext cx="7772400" cy="1794123"/>
          </a:xfrm>
        </p:spPr>
        <p:txBody>
          <a:bodyPr>
            <a:normAutofit fontScale="90000"/>
          </a:bodyPr>
          <a:lstStyle/>
          <a:p>
            <a:r>
              <a:rPr lang="es-PA" dirty="0" smtClean="0"/>
              <a:t>Muchas gracias por habernos escuchado y participado</a:t>
            </a:r>
            <a:br>
              <a:rPr lang="es-PA" dirty="0" smtClean="0"/>
            </a:br>
            <a:r>
              <a:rPr lang="es-PA" dirty="0"/>
              <a:t/>
            </a:r>
            <a:br>
              <a:rPr lang="es-PA" dirty="0"/>
            </a:br>
            <a:r>
              <a:rPr lang="es-PA" sz="2700" b="0" dirty="0"/>
              <a:t>https://www.re-creandote.com</a:t>
            </a:r>
            <a:r>
              <a:rPr lang="es-PA" sz="2700" b="0" dirty="0" smtClean="0"/>
              <a:t>/</a:t>
            </a:r>
            <a:br>
              <a:rPr lang="es-PA" sz="2700" b="0" dirty="0" smtClean="0"/>
            </a:br>
            <a:r>
              <a:rPr lang="es-PA" sz="2700" b="0" dirty="0"/>
              <a:t/>
            </a:r>
            <a:br>
              <a:rPr lang="es-PA" sz="2700" b="0" dirty="0"/>
            </a:br>
            <a:r>
              <a:rPr lang="es-PA" sz="2700" b="0" dirty="0" smtClean="0"/>
              <a:t>info@re-creandote.com</a:t>
            </a:r>
            <a:endParaRPr lang="es-PA" sz="2700" b="0" dirty="0"/>
          </a:p>
        </p:txBody>
      </p:sp>
    </p:spTree>
    <p:extLst>
      <p:ext uri="{BB962C8B-B14F-4D97-AF65-F5344CB8AC3E}">
        <p14:creationId xmlns:p14="http://schemas.microsoft.com/office/powerpoint/2010/main" val="104042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82" y="544566"/>
            <a:ext cx="7956266" cy="4972666"/>
          </a:xfrm>
          <a:prstGeom prst="rect">
            <a:avLst/>
          </a:prstGeom>
        </p:spPr>
      </p:pic>
    </p:spTree>
    <p:extLst>
      <p:ext uri="{BB962C8B-B14F-4D97-AF65-F5344CB8AC3E}">
        <p14:creationId xmlns:p14="http://schemas.microsoft.com/office/powerpoint/2010/main" val="367139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628800"/>
            <a:ext cx="7772400" cy="1470025"/>
          </a:xfrm>
        </p:spPr>
        <p:txBody>
          <a:bodyPr/>
          <a:lstStyle/>
          <a:p>
            <a:r>
              <a:rPr lang="es-PA" dirty="0"/>
              <a:t>La pirámide organizacional y sus grietas</a:t>
            </a:r>
          </a:p>
        </p:txBody>
      </p:sp>
      <p:pic>
        <p:nvPicPr>
          <p:cNvPr id="6" name="5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71029854"/>
      </p:ext>
    </p:extLst>
  </p:cSld>
  <p:clrMapOvr>
    <a:masterClrMapping/>
  </p:clrMapOvr>
  <mc:AlternateContent xmlns:mc="http://schemas.openxmlformats.org/markup-compatibility/2006" xmlns:p14="http://schemas.microsoft.com/office/powerpoint/2010/main">
    <mc:Choice Requires="p14">
      <p:transition spd="med" p14:dur="700" advTm="25999">
        <p:fade/>
      </p:transition>
    </mc:Choice>
    <mc:Fallback xmlns="">
      <p:transition spd="med" advTm="25999">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02024"/>
            <a:ext cx="8229600" cy="1143000"/>
          </a:xfrm>
        </p:spPr>
        <p:txBody>
          <a:bodyPr>
            <a:normAutofit fontScale="90000"/>
          </a:bodyPr>
          <a:lstStyle/>
          <a:p>
            <a:pPr algn="ctr"/>
            <a:r>
              <a:rPr lang="es-PA" dirty="0" smtClean="0"/>
              <a:t>¿Cuáles son los principales problemas que existen en la oficina hoy en día?</a:t>
            </a:r>
            <a:endParaRPr lang="es-PA" dirty="0"/>
          </a:p>
        </p:txBody>
      </p:sp>
    </p:spTree>
    <p:extLst>
      <p:ext uri="{BB962C8B-B14F-4D97-AF65-F5344CB8AC3E}">
        <p14:creationId xmlns:p14="http://schemas.microsoft.com/office/powerpoint/2010/main" val="41103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xtracto"/>
          <p:cNvSpPr/>
          <p:nvPr/>
        </p:nvSpPr>
        <p:spPr>
          <a:xfrm>
            <a:off x="467544" y="1196752"/>
            <a:ext cx="3384376" cy="3744416"/>
          </a:xfrm>
          <a:prstGeom prst="flowChartExtra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A"/>
          </a:p>
        </p:txBody>
      </p:sp>
      <p:cxnSp>
        <p:nvCxnSpPr>
          <p:cNvPr id="3" name="2 Conector recto"/>
          <p:cNvCxnSpPr/>
          <p:nvPr/>
        </p:nvCxnSpPr>
        <p:spPr>
          <a:xfrm>
            <a:off x="1619672" y="2348880"/>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259632" y="3212976"/>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899592" y="4005064"/>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123728" y="2348880"/>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547664" y="321297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627784" y="321297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2123728" y="4005064"/>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987824" y="4005064"/>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331640" y="4005064"/>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4139952" y="980728"/>
            <a:ext cx="4608512" cy="4170372"/>
          </a:xfrm>
          <a:prstGeom prst="rect">
            <a:avLst/>
          </a:prstGeom>
          <a:noFill/>
        </p:spPr>
        <p:txBody>
          <a:bodyPr wrap="square" rtlCol="0">
            <a:spAutoFit/>
          </a:bodyPr>
          <a:lstStyle/>
          <a:p>
            <a:r>
              <a:rPr lang="es-PA" sz="2000" b="1" dirty="0" smtClean="0"/>
              <a:t>Situaciones que tienden a crear grietas</a:t>
            </a:r>
          </a:p>
          <a:p>
            <a:endParaRPr lang="es-PA" sz="2000" dirty="0" smtClean="0"/>
          </a:p>
          <a:p>
            <a:pPr marL="285750" indent="-288000">
              <a:spcAft>
                <a:spcPts val="600"/>
              </a:spcAft>
              <a:buFont typeface="Arial" panose="020B0604020202020204" pitchFamily="34" charset="0"/>
              <a:buChar char="•"/>
            </a:pPr>
            <a:r>
              <a:rPr lang="es-PA" sz="2000" dirty="0" smtClean="0"/>
              <a:t>No reconocer dificultades porque hay cosas peores que te puedan pasar</a:t>
            </a:r>
          </a:p>
          <a:p>
            <a:pPr marL="285750" indent="-288000">
              <a:spcAft>
                <a:spcPts val="600"/>
              </a:spcAft>
              <a:buFont typeface="Arial" panose="020B0604020202020204" pitchFamily="34" charset="0"/>
              <a:buChar char="•"/>
            </a:pPr>
            <a:r>
              <a:rPr lang="es-PA" sz="2000" dirty="0"/>
              <a:t>No celebrar </a:t>
            </a:r>
            <a:r>
              <a:rPr lang="es-PA" sz="2000" dirty="0" smtClean="0"/>
              <a:t>logros</a:t>
            </a:r>
          </a:p>
          <a:p>
            <a:pPr marL="285750" indent="-288000">
              <a:spcAft>
                <a:spcPts val="600"/>
              </a:spcAft>
              <a:buFont typeface="Arial" panose="020B0604020202020204" pitchFamily="34" charset="0"/>
              <a:buChar char="•"/>
            </a:pPr>
            <a:r>
              <a:rPr lang="es-PA" sz="2000" dirty="0" smtClean="0"/>
              <a:t>No reconocer los logros porque son “normales”</a:t>
            </a:r>
          </a:p>
          <a:p>
            <a:pPr marL="285750" indent="-288000">
              <a:spcAft>
                <a:spcPts val="600"/>
              </a:spcAft>
              <a:buFont typeface="Arial" panose="020B0604020202020204" pitchFamily="34" charset="0"/>
              <a:buChar char="•"/>
            </a:pPr>
            <a:r>
              <a:rPr lang="es-PA" sz="2000" dirty="0" smtClean="0"/>
              <a:t>Derecho de piso y la alta rotativita</a:t>
            </a:r>
          </a:p>
          <a:p>
            <a:pPr marL="285750" indent="-288000">
              <a:spcAft>
                <a:spcPts val="600"/>
              </a:spcAft>
              <a:buFont typeface="Arial" panose="020B0604020202020204" pitchFamily="34" charset="0"/>
              <a:buChar char="•"/>
            </a:pPr>
            <a:r>
              <a:rPr lang="es-PA" sz="2000" dirty="0" smtClean="0"/>
              <a:t>Pirámide de valor de Maslow y las 3 motivaciones principales</a:t>
            </a:r>
          </a:p>
          <a:p>
            <a:pPr marL="285750" indent="-288000">
              <a:spcAft>
                <a:spcPts val="600"/>
              </a:spcAft>
              <a:buFont typeface="Arial" panose="020B0604020202020204" pitchFamily="34" charset="0"/>
              <a:buChar char="•"/>
            </a:pPr>
            <a:r>
              <a:rPr lang="es-PA" sz="2000" dirty="0" smtClean="0"/>
              <a:t>Los que “renuncian” pero siguen trabajando</a:t>
            </a:r>
            <a:endParaRPr lang="es-PA" sz="2000" dirty="0"/>
          </a:p>
        </p:txBody>
      </p:sp>
      <p:pic>
        <p:nvPicPr>
          <p:cNvPr id="28" name="27 Audio">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889337136"/>
      </p:ext>
    </p:extLst>
  </p:cSld>
  <p:clrMapOvr>
    <a:masterClrMapping/>
  </p:clrMapOvr>
  <mc:AlternateContent xmlns:mc="http://schemas.openxmlformats.org/markup-compatibility/2006" xmlns:p14="http://schemas.microsoft.com/office/powerpoint/2010/main">
    <mc:Choice Requires="p14">
      <p:transition spd="med" p14:dur="700" advTm="653649">
        <p:fade/>
      </p:transition>
    </mc:Choice>
    <mc:Fallback xmlns="">
      <p:transition spd="med" advTm="6536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500"/>
                                        <p:tgtEl>
                                          <p:spTgt spid="2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Effect transition="in" filter="fade">
                                      <p:cBhvr>
                                        <p:cTn id="45" dur="500"/>
                                        <p:tgtEl>
                                          <p:spTgt spid="2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
                                            <p:txEl>
                                              <p:pRg st="3" end="3"/>
                                            </p:txEl>
                                          </p:spTgt>
                                        </p:tgtEl>
                                        <p:attrNameLst>
                                          <p:attrName>style.visibility</p:attrName>
                                        </p:attrNameLst>
                                      </p:cBhvr>
                                      <p:to>
                                        <p:strVal val="visible"/>
                                      </p:to>
                                    </p:set>
                                    <p:animEffect transition="in" filter="fade">
                                      <p:cBhvr>
                                        <p:cTn id="50" dur="500"/>
                                        <p:tgtEl>
                                          <p:spTgt spid="2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xEl>
                                              <p:pRg st="4" end="4"/>
                                            </p:txEl>
                                          </p:spTgt>
                                        </p:tgtEl>
                                        <p:attrNameLst>
                                          <p:attrName>style.visibility</p:attrName>
                                        </p:attrNameLst>
                                      </p:cBhvr>
                                      <p:to>
                                        <p:strVal val="visible"/>
                                      </p:to>
                                    </p:set>
                                    <p:animEffect transition="in" filter="fade">
                                      <p:cBhvr>
                                        <p:cTn id="55" dur="500"/>
                                        <p:tgtEl>
                                          <p:spTgt spid="2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xEl>
                                              <p:pRg st="5" end="5"/>
                                            </p:txEl>
                                          </p:spTgt>
                                        </p:tgtEl>
                                        <p:attrNameLst>
                                          <p:attrName>style.visibility</p:attrName>
                                        </p:attrNameLst>
                                      </p:cBhvr>
                                      <p:to>
                                        <p:strVal val="visible"/>
                                      </p:to>
                                    </p:set>
                                    <p:animEffect transition="in" filter="fade">
                                      <p:cBhvr>
                                        <p:cTn id="60" dur="500"/>
                                        <p:tgtEl>
                                          <p:spTgt spid="20">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xEl>
                                              <p:pRg st="6" end="6"/>
                                            </p:txEl>
                                          </p:spTgt>
                                        </p:tgtEl>
                                        <p:attrNameLst>
                                          <p:attrName>style.visibility</p:attrName>
                                        </p:attrNameLst>
                                      </p:cBhvr>
                                      <p:to>
                                        <p:strVal val="visible"/>
                                      </p:to>
                                    </p:set>
                                    <p:animEffect transition="in" filter="fade">
                                      <p:cBhvr>
                                        <p:cTn id="65" dur="500"/>
                                        <p:tgtEl>
                                          <p:spTgt spid="20">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xEl>
                                              <p:pRg st="7" end="7"/>
                                            </p:txEl>
                                          </p:spTgt>
                                        </p:tgtEl>
                                        <p:attrNameLst>
                                          <p:attrName>style.visibility</p:attrName>
                                        </p:attrNameLst>
                                      </p:cBhvr>
                                      <p:to>
                                        <p:strVal val="visible"/>
                                      </p:to>
                                    </p:set>
                                    <p:animEffect transition="in" filter="fade">
                                      <p:cBhvr>
                                        <p:cTn id="70"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2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1|21.1|36.3|24.9|5.5|48.6|57.1|57.8|74|100.4"/>
</p:tagLst>
</file>

<file path=ppt/tags/tag2.xml><?xml version="1.0" encoding="utf-8"?>
<p:tagLst xmlns:a="http://schemas.openxmlformats.org/drawingml/2006/main" xmlns:r="http://schemas.openxmlformats.org/officeDocument/2006/relationships" xmlns:p="http://schemas.openxmlformats.org/presentationml/2006/main">
  <p:tag name="TIMING" val="|20.1|34.6"/>
</p:tagLst>
</file>

<file path=ppt/tags/tag3.xml><?xml version="1.0" encoding="utf-8"?>
<p:tagLst xmlns:a="http://schemas.openxmlformats.org/drawingml/2006/main" xmlns:r="http://schemas.openxmlformats.org/officeDocument/2006/relationships" xmlns:p="http://schemas.openxmlformats.org/presentationml/2006/main">
  <p:tag name="TIMING" val="|20.6|81.3|101.1|79.8|97.7"/>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8710</TotalTime>
  <Words>1751</Words>
  <Application>Microsoft Office PowerPoint</Application>
  <PresentationFormat>Presentación en pantalla (4:3)</PresentationFormat>
  <Paragraphs>318</Paragraphs>
  <Slides>56</Slides>
  <Notes>42</Notes>
  <HiddenSlides>0</HiddenSlides>
  <MMClips>4</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Conoce los beneficios del desarrollo de la inteligencia emocional en las personas y las empresas </vt:lpstr>
      <vt:lpstr>Agenda de la Jornada</vt:lpstr>
      <vt:lpstr>¿Quiénes somos?</vt:lpstr>
      <vt:lpstr>Presentación de PowerPoint</vt:lpstr>
      <vt:lpstr>La importancia de un ambiente enriquecedor</vt:lpstr>
      <vt:lpstr>Presentación de PowerPoint</vt:lpstr>
      <vt:lpstr>La pirámide organizacional y sus grietas</vt:lpstr>
      <vt:lpstr>¿Cuáles son los principales problemas que existen en la oficina hoy en día?</vt:lpstr>
      <vt:lpstr>Presentación de PowerPoint</vt:lpstr>
      <vt:lpstr>Otros detonantes</vt:lpstr>
      <vt:lpstr>Ejercicio</vt:lpstr>
      <vt:lpstr>Presentación de PowerPoint</vt:lpstr>
      <vt:lpstr>¿Cómo podemos enmendar estas grietas?</vt:lpstr>
      <vt:lpstr>¿Cómo podemos enmendar estas grietas?</vt:lpstr>
      <vt:lpstr>¿Cómo podemos enmendar estas grietas?</vt:lpstr>
      <vt:lpstr>Presentación de PowerPoint</vt:lpstr>
      <vt:lpstr>Ejercicio fácil y directo para la semana</vt:lpstr>
      <vt:lpstr>Preguntas del segmento</vt:lpstr>
      <vt:lpstr>Carisma y la Inteligencia Emocional</vt:lpstr>
      <vt:lpstr>¿Nacimos con carisma o la podemos adquirir?</vt:lpstr>
      <vt:lpstr>Como se expresan</vt:lpstr>
      <vt:lpstr>Como se perfilan con los demás </vt:lpstr>
      <vt:lpstr>El cerebro social y las neuronas espejo</vt:lpstr>
      <vt:lpstr>Como se relacionan con los demás </vt:lpstr>
      <vt:lpstr>Ejercicio carismático</vt:lpstr>
      <vt:lpstr>¿Cuál fue el objetivo del ejercicio? ¿Qué podemos hacer?</vt:lpstr>
      <vt:lpstr>Como se relacionan con su ambiente</vt:lpstr>
      <vt:lpstr>Momento de reflexión</vt:lpstr>
      <vt:lpstr>En que mejorar</vt:lpstr>
      <vt:lpstr>Como la Inteligencia Emocional ayuda</vt:lpstr>
      <vt:lpstr>Consejos del día a día</vt:lpstr>
      <vt:lpstr>Preguntas del segmento</vt:lpstr>
      <vt:lpstr>Presentación de PowerPoint</vt:lpstr>
      <vt:lpstr>El poder de reconocer las emociones.</vt:lpstr>
      <vt:lpstr>Presentación de PowerPoint</vt:lpstr>
      <vt:lpstr>Podemos dividir inteligencia emocional en:</vt:lpstr>
      <vt:lpstr>Etapas a seguir para desarrollar nuestra inteligencia emocional</vt:lpstr>
      <vt:lpstr>¿Qué implica el reconocer nuestras emociones?</vt:lpstr>
      <vt:lpstr>Ejercicio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 importancia en el cada día</vt:lpstr>
      <vt:lpstr>Cómo nos afecta el no reconocer nuestras emociones</vt:lpstr>
      <vt:lpstr>Los sentimientos más peligrosos que dominan hoy en día</vt:lpstr>
      <vt:lpstr>Presentación de PowerPoint</vt:lpstr>
      <vt:lpstr>Las emociones principales importantes para reflexionar</vt:lpstr>
      <vt:lpstr>Cosas que podemos hacer</vt:lpstr>
      <vt:lpstr>Preguntas del segmento</vt:lpstr>
      <vt:lpstr>Presentación de PowerPoint</vt:lpstr>
      <vt:lpstr>Muchas gracias por habernos escuchado y participado  https://www.re-creandote.com/  info@re-creandote.com</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Gonzalo Calleriza</dc:creator>
  <cp:lastModifiedBy>Gonzalo Calleriza</cp:lastModifiedBy>
  <cp:revision>179</cp:revision>
  <dcterms:created xsi:type="dcterms:W3CDTF">2017-08-01T14:22:26Z</dcterms:created>
  <dcterms:modified xsi:type="dcterms:W3CDTF">2019-03-28T14:12:02Z</dcterms:modified>
</cp:coreProperties>
</file>